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60" r:id="rId4"/>
    <p:sldId id="261" r:id="rId5"/>
    <p:sldId id="263" r:id="rId6"/>
    <p:sldId id="271" r:id="rId7"/>
    <p:sldId id="265" r:id="rId8"/>
    <p:sldId id="262" r:id="rId9"/>
    <p:sldId id="267" r:id="rId10"/>
    <p:sldId id="266" r:id="rId11"/>
    <p:sldId id="264" r:id="rId12"/>
    <p:sldId id="280" r:id="rId13"/>
    <p:sldId id="269" r:id="rId14"/>
    <p:sldId id="281" r:id="rId15"/>
    <p:sldId id="282" r:id="rId16"/>
    <p:sldId id="283" r:id="rId17"/>
    <p:sldId id="268" r:id="rId18"/>
    <p:sldId id="273" r:id="rId19"/>
    <p:sldId id="274" r:id="rId20"/>
    <p:sldId id="272" r:id="rId21"/>
    <p:sldId id="275" r:id="rId22"/>
    <p:sldId id="279" r:id="rId23"/>
    <p:sldId id="270" r:id="rId24"/>
    <p:sldId id="277" r:id="rId25"/>
    <p:sldId id="287" r:id="rId26"/>
    <p:sldId id="258" r:id="rId27"/>
    <p:sldId id="259" r:id="rId28"/>
    <p:sldId id="285" r:id="rId29"/>
    <p:sldId id="286"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5306"/>
  </p:normalViewPr>
  <p:slideViewPr>
    <p:cSldViewPr snapToGrid="0" snapToObjects="1">
      <p:cViewPr varScale="1">
        <p:scale>
          <a:sx n="95" d="100"/>
          <a:sy n="95" d="100"/>
        </p:scale>
        <p:origin x="1760" y="16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3" d="100"/>
          <a:sy n="123" d="100"/>
        </p:scale>
        <p:origin x="-28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5F3E31-9781-B24F-87A9-F98653FBF465}" type="datetimeFigureOut">
              <a:rPr lang="en-US" smtClean="0"/>
              <a:t>7/30/22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F4F8C-1785-AC43-97F9-C9301BD933C9}" type="slidenum">
              <a:rPr lang="en-US" smtClean="0"/>
              <a:t>‹#›</a:t>
            </a:fld>
            <a:endParaRPr lang="en-US"/>
          </a:p>
        </p:txBody>
      </p:sp>
    </p:spTree>
    <p:extLst>
      <p:ext uri="{BB962C8B-B14F-4D97-AF65-F5344CB8AC3E}">
        <p14:creationId xmlns:p14="http://schemas.microsoft.com/office/powerpoint/2010/main" val="181847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err="1"/>
              <a:t>wordart.com</a:t>
            </a:r>
            <a:endParaRPr lang="en-US" dirty="0"/>
          </a:p>
          <a:p>
            <a:endParaRPr lang="en-US" dirty="0"/>
          </a:p>
          <a:p>
            <a:endParaRPr lang="en-US" dirty="0"/>
          </a:p>
          <a:p>
            <a:r>
              <a:rPr lang="en-US" dirty="0"/>
              <a:t>Will likely not cover everything</a:t>
            </a:r>
          </a:p>
          <a:p>
            <a:endParaRPr lang="en-US" dirty="0"/>
          </a:p>
          <a:p>
            <a:endParaRPr lang="en-US" dirty="0"/>
          </a:p>
          <a:p>
            <a:r>
              <a:rPr lang="en-US" dirty="0"/>
              <a:t>notebooks are meant to be self contained</a:t>
            </a:r>
          </a:p>
          <a:p>
            <a:endParaRPr lang="en-US" dirty="0"/>
          </a:p>
          <a:p>
            <a:r>
              <a:rPr lang="en-US" dirty="0"/>
              <a:t>TAMIDS has videos</a:t>
            </a:r>
          </a:p>
        </p:txBody>
      </p:sp>
      <p:sp>
        <p:nvSpPr>
          <p:cNvPr id="4" name="Slide Number Placeholder 3"/>
          <p:cNvSpPr>
            <a:spLocks noGrp="1"/>
          </p:cNvSpPr>
          <p:nvPr>
            <p:ph type="sldNum" sz="quarter" idx="5"/>
          </p:nvPr>
        </p:nvSpPr>
        <p:spPr/>
        <p:txBody>
          <a:bodyPr/>
          <a:lstStyle/>
          <a:p>
            <a:fld id="{A41F4F8C-1785-AC43-97F9-C9301BD933C9}" type="slidenum">
              <a:rPr lang="en-US" smtClean="0"/>
              <a:t>3</a:t>
            </a:fld>
            <a:endParaRPr lang="en-US"/>
          </a:p>
        </p:txBody>
      </p:sp>
    </p:spTree>
    <p:extLst>
      <p:ext uri="{BB962C8B-B14F-4D97-AF65-F5344CB8AC3E}">
        <p14:creationId xmlns:p14="http://schemas.microsoft.com/office/powerpoint/2010/main" val="2638558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13</a:t>
            </a:fld>
            <a:endParaRPr lang="en-US"/>
          </a:p>
        </p:txBody>
      </p:sp>
    </p:spTree>
    <p:extLst>
      <p:ext uri="{BB962C8B-B14F-4D97-AF65-F5344CB8AC3E}">
        <p14:creationId xmlns:p14="http://schemas.microsoft.com/office/powerpoint/2010/main" val="2365339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17</a:t>
            </a:fld>
            <a:endParaRPr lang="en-US"/>
          </a:p>
        </p:txBody>
      </p:sp>
    </p:spTree>
    <p:extLst>
      <p:ext uri="{BB962C8B-B14F-4D97-AF65-F5344CB8AC3E}">
        <p14:creationId xmlns:p14="http://schemas.microsoft.com/office/powerpoint/2010/main" val="3338394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demo Jupyter lab quickly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19</a:t>
            </a:fld>
            <a:endParaRPr lang="en-US"/>
          </a:p>
        </p:txBody>
      </p:sp>
    </p:spTree>
    <p:extLst>
      <p:ext uri="{BB962C8B-B14F-4D97-AF65-F5344CB8AC3E}">
        <p14:creationId xmlns:p14="http://schemas.microsoft.com/office/powerpoint/2010/main" val="3768866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Jupyter Notebook is the original web application for creating and sharing computational documents. It offers a simple, streamlined, document-centric experience.</a:t>
            </a:r>
          </a:p>
          <a:p>
            <a:r>
              <a:rPr lang="en-US" sz="1200" b="0" i="0" u="none" strike="noStrike" kern="1200" dirty="0" err="1">
                <a:solidFill>
                  <a:schemeClr val="tx1"/>
                </a:solidFill>
                <a:effectLst/>
                <a:latin typeface="+mn-lt"/>
                <a:ea typeface="+mn-ea"/>
                <a:cs typeface="+mn-cs"/>
              </a:rPr>
              <a:t>JupyterLab</a:t>
            </a:r>
            <a:r>
              <a:rPr lang="en-US" sz="1200" b="0" i="0" u="none" strike="noStrike" kern="1200" dirty="0">
                <a:solidFill>
                  <a:schemeClr val="tx1"/>
                </a:solidFill>
                <a:effectLst/>
                <a:latin typeface="+mn-lt"/>
                <a:ea typeface="+mn-ea"/>
                <a:cs typeface="+mn-cs"/>
              </a:rPr>
              <a:t> is the latest web-based interactive development environment for notebooks, code, and data. Its flexible interface allows users to configure and arrange workflows in data science, scientific computing, computational journalism, and machine learning. A modular design invites extensions to expand and enrich functionality.</a:t>
            </a:r>
          </a:p>
          <a:p>
            <a:r>
              <a:rPr lang="en-US" sz="1200" b="0" i="0" u="none" strike="noStrike" kern="1200" dirty="0">
                <a:solidFill>
                  <a:schemeClr val="tx1"/>
                </a:solidFill>
                <a:effectLst/>
                <a:latin typeface="+mn-lt"/>
                <a:ea typeface="+mn-ea"/>
                <a:cs typeface="+mn-cs"/>
              </a:rPr>
              <a:t>Jupyter Hub: A multi-user version of the notebook designed for companies, classrooms and research labs</a:t>
            </a:r>
          </a:p>
          <a:p>
            <a:r>
              <a:rPr lang="en-US" sz="1200" b="0" i="0" u="none" strike="noStrike" kern="1200" dirty="0">
                <a:solidFill>
                  <a:schemeClr val="tx1"/>
                </a:solidFill>
                <a:effectLst/>
                <a:latin typeface="+mn-lt"/>
                <a:ea typeface="+mn-ea"/>
                <a:cs typeface="+mn-cs"/>
              </a:rPr>
              <a:t>Voilà helps communicate insights by transforming notebooks into secure, stand-alone web applications that you can customize and share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20</a:t>
            </a:fld>
            <a:endParaRPr lang="en-US"/>
          </a:p>
        </p:txBody>
      </p:sp>
    </p:spTree>
    <p:extLst>
      <p:ext uri="{BB962C8B-B14F-4D97-AF65-F5344CB8AC3E}">
        <p14:creationId xmlns:p14="http://schemas.microsoft.com/office/powerpoint/2010/main" val="344107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21</a:t>
            </a:fld>
            <a:endParaRPr lang="en-US"/>
          </a:p>
        </p:txBody>
      </p:sp>
    </p:spTree>
    <p:extLst>
      <p:ext uri="{BB962C8B-B14F-4D97-AF65-F5344CB8AC3E}">
        <p14:creationId xmlns:p14="http://schemas.microsoft.com/office/powerpoint/2010/main" val="1850655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on ease of installation compared to yum, apt, brew, port, </a:t>
            </a:r>
            <a:r>
              <a:rPr lang="en-US" dirty="0" err="1"/>
              <a:t>etc</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22</a:t>
            </a:fld>
            <a:endParaRPr lang="en-US"/>
          </a:p>
        </p:txBody>
      </p:sp>
    </p:spTree>
    <p:extLst>
      <p:ext uri="{BB962C8B-B14F-4D97-AF65-F5344CB8AC3E}">
        <p14:creationId xmlns:p14="http://schemas.microsoft.com/office/powerpoint/2010/main" val="5542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a:t>
            </a:r>
          </a:p>
          <a:p>
            <a:r>
              <a:rPr lang="en-US" dirty="0"/>
              <a:t>%pip install </a:t>
            </a:r>
            <a:r>
              <a:rPr lang="en-US" dirty="0" err="1"/>
              <a:t>scipy</a:t>
            </a:r>
            <a:endParaRPr lang="en-US" dirty="0"/>
          </a:p>
          <a:p>
            <a:endParaRPr lang="en-US" dirty="0"/>
          </a:p>
          <a:p>
            <a:r>
              <a:rPr lang="en-US" dirty="0"/>
              <a:t>system</a:t>
            </a:r>
          </a:p>
          <a:p>
            <a:r>
              <a:rPr lang="en-US" dirty="0"/>
              <a:t>!pip</a:t>
            </a:r>
          </a:p>
          <a:p>
            <a:endParaRPr lang="en-US" dirty="0"/>
          </a:p>
          <a:p>
            <a:r>
              <a:rPr lang="en-US" dirty="0"/>
              <a:t>https://</a:t>
            </a:r>
            <a:r>
              <a:rPr lang="en-US" dirty="0" err="1"/>
              <a:t>pypi.org</a:t>
            </a:r>
            <a:r>
              <a:rPr lang="en-US" dirty="0"/>
              <a:t>/project/pip/</a:t>
            </a:r>
          </a:p>
        </p:txBody>
      </p:sp>
      <p:sp>
        <p:nvSpPr>
          <p:cNvPr id="4" name="Slide Number Placeholder 3"/>
          <p:cNvSpPr>
            <a:spLocks noGrp="1"/>
          </p:cNvSpPr>
          <p:nvPr>
            <p:ph type="sldNum" sz="quarter" idx="5"/>
          </p:nvPr>
        </p:nvSpPr>
        <p:spPr/>
        <p:txBody>
          <a:bodyPr/>
          <a:lstStyle/>
          <a:p>
            <a:fld id="{A41F4F8C-1785-AC43-97F9-C9301BD933C9}" type="slidenum">
              <a:rPr lang="en-US" smtClean="0"/>
              <a:t>23</a:t>
            </a:fld>
            <a:endParaRPr lang="en-US"/>
          </a:p>
        </p:txBody>
      </p:sp>
    </p:spTree>
    <p:extLst>
      <p:ext uri="{BB962C8B-B14F-4D97-AF65-F5344CB8AC3E}">
        <p14:creationId xmlns:p14="http://schemas.microsoft.com/office/powerpoint/2010/main" val="1928312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25</a:t>
            </a:fld>
            <a:endParaRPr lang="en-US"/>
          </a:p>
        </p:txBody>
      </p:sp>
    </p:spTree>
    <p:extLst>
      <p:ext uri="{BB962C8B-B14F-4D97-AF65-F5344CB8AC3E}">
        <p14:creationId xmlns:p14="http://schemas.microsoft.com/office/powerpoint/2010/main" val="3023188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26</a:t>
            </a:fld>
            <a:endParaRPr lang="en-US"/>
          </a:p>
        </p:txBody>
      </p:sp>
    </p:spTree>
    <p:extLst>
      <p:ext uri="{BB962C8B-B14F-4D97-AF65-F5344CB8AC3E}">
        <p14:creationId xmlns:p14="http://schemas.microsoft.com/office/powerpoint/2010/main" val="2296740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28</a:t>
            </a:fld>
            <a:endParaRPr lang="en-US"/>
          </a:p>
        </p:txBody>
      </p:sp>
    </p:spTree>
    <p:extLst>
      <p:ext uri="{BB962C8B-B14F-4D97-AF65-F5344CB8AC3E}">
        <p14:creationId xmlns:p14="http://schemas.microsoft.com/office/powerpoint/2010/main" val="4023252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currently in the top 5 used programming languages, usually # 1 or 2</a:t>
            </a:r>
          </a:p>
          <a:p>
            <a:endParaRPr lang="en-US" dirty="0"/>
          </a:p>
          <a:p>
            <a:r>
              <a:rPr lang="en-US" dirty="0"/>
              <a:t>High level : meaning higher level of abstraction from machine code e.g. variables, arrays, objects, loops, functions, as opposed to memory addresses, bytes, etc.</a:t>
            </a:r>
          </a:p>
          <a:p>
            <a:r>
              <a:rPr lang="en-US" dirty="0"/>
              <a:t>	this allows for complex operations to be performed with simple statements</a:t>
            </a:r>
          </a:p>
          <a:p>
            <a:endParaRPr lang="en-US" dirty="0"/>
          </a:p>
          <a:p>
            <a:r>
              <a:rPr lang="en-US" dirty="0"/>
              <a:t>Simple :  Easy to understand syntax, code is readable not cryptic</a:t>
            </a:r>
          </a:p>
          <a:p>
            <a:r>
              <a:rPr lang="en-US" dirty="0"/>
              <a:t>	e.g. indentation is used to group statements rather than brackets as  in C++ and others</a:t>
            </a:r>
          </a:p>
          <a:p>
            <a:r>
              <a:rPr lang="en-US" dirty="0"/>
              <a:t>	NO declarations required, variables or names can be used immediately and Python will dynamically type them</a:t>
            </a:r>
          </a:p>
          <a:p>
            <a:endParaRPr lang="en-US" dirty="0"/>
          </a:p>
          <a:p>
            <a:r>
              <a:rPr lang="en-US" dirty="0"/>
              <a:t>OO : language uses objects, which can contain both data and code.  Data can be attributes, fields, properties.  Code or methods/functions that act on that data.</a:t>
            </a:r>
          </a:p>
          <a:p>
            <a:r>
              <a:rPr lang="en-US" dirty="0"/>
              <a:t>   Python is multi-paradigm in that it not only supports OO but also aspects from procedural or functional programming</a:t>
            </a:r>
          </a:p>
          <a:p>
            <a:endParaRPr lang="en-US" dirty="0"/>
          </a:p>
          <a:p>
            <a:r>
              <a:rPr lang="en-US" dirty="0"/>
              <a:t>Interpreted : no compilation, makes the edit-test-debug cycle very fast.  This feature is probably the most loved.</a:t>
            </a:r>
          </a:p>
        </p:txBody>
      </p:sp>
      <p:sp>
        <p:nvSpPr>
          <p:cNvPr id="4" name="Slide Number Placeholder 3"/>
          <p:cNvSpPr>
            <a:spLocks noGrp="1"/>
          </p:cNvSpPr>
          <p:nvPr>
            <p:ph type="sldNum" sz="quarter" idx="5"/>
          </p:nvPr>
        </p:nvSpPr>
        <p:spPr/>
        <p:txBody>
          <a:bodyPr/>
          <a:lstStyle/>
          <a:p>
            <a:fld id="{A41F4F8C-1785-AC43-97F9-C9301BD933C9}" type="slidenum">
              <a:rPr lang="en-US" smtClean="0"/>
              <a:t>4</a:t>
            </a:fld>
            <a:endParaRPr lang="en-US"/>
          </a:p>
        </p:txBody>
      </p:sp>
    </p:spTree>
    <p:extLst>
      <p:ext uri="{BB962C8B-B14F-4D97-AF65-F5344CB8AC3E}">
        <p14:creationId xmlns:p14="http://schemas.microsoft.com/office/powerpoint/2010/main" val="3555191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29</a:t>
            </a:fld>
            <a:endParaRPr lang="en-US"/>
          </a:p>
        </p:txBody>
      </p:sp>
    </p:spTree>
    <p:extLst>
      <p:ext uri="{BB962C8B-B14F-4D97-AF65-F5344CB8AC3E}">
        <p14:creationId xmlns:p14="http://schemas.microsoft.com/office/powerpoint/2010/main" val="4235197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30</a:t>
            </a:fld>
            <a:endParaRPr lang="en-US"/>
          </a:p>
        </p:txBody>
      </p:sp>
    </p:spTree>
    <p:extLst>
      <p:ext uri="{BB962C8B-B14F-4D97-AF65-F5344CB8AC3E}">
        <p14:creationId xmlns:p14="http://schemas.microsoft.com/office/powerpoint/2010/main" val="131769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links to get started</a:t>
            </a:r>
          </a:p>
          <a:p>
            <a:endParaRPr lang="en-US" dirty="0"/>
          </a:p>
          <a:p>
            <a:r>
              <a:rPr lang="en-US" dirty="0"/>
              <a:t>Notebooks included in workshop have many many links to more resources and relevant documentation (for each topic)</a:t>
            </a:r>
          </a:p>
        </p:txBody>
      </p:sp>
      <p:sp>
        <p:nvSpPr>
          <p:cNvPr id="4" name="Slide Number Placeholder 3"/>
          <p:cNvSpPr>
            <a:spLocks noGrp="1"/>
          </p:cNvSpPr>
          <p:nvPr>
            <p:ph type="sldNum" sz="quarter" idx="5"/>
          </p:nvPr>
        </p:nvSpPr>
        <p:spPr/>
        <p:txBody>
          <a:bodyPr/>
          <a:lstStyle/>
          <a:p>
            <a:fld id="{A41F4F8C-1785-AC43-97F9-C9301BD933C9}" type="slidenum">
              <a:rPr lang="en-US" smtClean="0"/>
              <a:t>5</a:t>
            </a:fld>
            <a:endParaRPr lang="en-US"/>
          </a:p>
        </p:txBody>
      </p:sp>
    </p:spTree>
    <p:extLst>
      <p:ext uri="{BB962C8B-B14F-4D97-AF65-F5344CB8AC3E}">
        <p14:creationId xmlns:p14="http://schemas.microsoft.com/office/powerpoint/2010/main" val="1379769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6</a:t>
            </a:fld>
            <a:endParaRPr lang="en-US"/>
          </a:p>
        </p:txBody>
      </p:sp>
    </p:spTree>
    <p:extLst>
      <p:ext uri="{BB962C8B-B14F-4D97-AF65-F5344CB8AC3E}">
        <p14:creationId xmlns:p14="http://schemas.microsoft.com/office/powerpoint/2010/main" val="305063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in red box - select your version for most accurate documentation</a:t>
            </a:r>
          </a:p>
          <a:p>
            <a:endParaRPr lang="en-US" dirty="0"/>
          </a:p>
          <a:p>
            <a:r>
              <a:rPr lang="en-US" dirty="0"/>
              <a:t>links to lots of other useful info</a:t>
            </a:r>
          </a:p>
        </p:txBody>
      </p:sp>
      <p:sp>
        <p:nvSpPr>
          <p:cNvPr id="4" name="Slide Number Placeholder 3"/>
          <p:cNvSpPr>
            <a:spLocks noGrp="1"/>
          </p:cNvSpPr>
          <p:nvPr>
            <p:ph type="sldNum" sz="quarter" idx="5"/>
          </p:nvPr>
        </p:nvSpPr>
        <p:spPr/>
        <p:txBody>
          <a:bodyPr/>
          <a:lstStyle/>
          <a:p>
            <a:fld id="{A41F4F8C-1785-AC43-97F9-C9301BD933C9}" type="slidenum">
              <a:rPr lang="en-US" smtClean="0"/>
              <a:t>7</a:t>
            </a:fld>
            <a:endParaRPr lang="en-US"/>
          </a:p>
        </p:txBody>
      </p:sp>
    </p:spTree>
    <p:extLst>
      <p:ext uri="{BB962C8B-B14F-4D97-AF65-F5344CB8AC3E}">
        <p14:creationId xmlns:p14="http://schemas.microsoft.com/office/powerpoint/2010/main" val="1468874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driven</a:t>
            </a:r>
          </a:p>
          <a:p>
            <a:r>
              <a:rPr lang="en-US" dirty="0"/>
              <a:t>Tons of stuff</a:t>
            </a:r>
          </a:p>
          <a:p>
            <a:r>
              <a:rPr lang="en-US" dirty="0"/>
              <a:t>Searching here will often turn up many duplicates (or very similar) – best to ask around or check out domain specific resources/groups</a:t>
            </a:r>
          </a:p>
          <a:p>
            <a:endParaRPr lang="en-US" dirty="0"/>
          </a:p>
          <a:p>
            <a:r>
              <a:rPr lang="en-US" dirty="0"/>
              <a:t>Perhaps demo a search for wavelets to show the duplication and need to look to their community for recommendations</a:t>
            </a:r>
          </a:p>
        </p:txBody>
      </p:sp>
      <p:sp>
        <p:nvSpPr>
          <p:cNvPr id="4" name="Slide Number Placeholder 3"/>
          <p:cNvSpPr>
            <a:spLocks noGrp="1"/>
          </p:cNvSpPr>
          <p:nvPr>
            <p:ph type="sldNum" sz="quarter" idx="5"/>
          </p:nvPr>
        </p:nvSpPr>
        <p:spPr/>
        <p:txBody>
          <a:bodyPr/>
          <a:lstStyle/>
          <a:p>
            <a:fld id="{A41F4F8C-1785-AC43-97F9-C9301BD933C9}" type="slidenum">
              <a:rPr lang="en-US" smtClean="0"/>
              <a:t>9</a:t>
            </a:fld>
            <a:endParaRPr lang="en-US"/>
          </a:p>
        </p:txBody>
      </p:sp>
    </p:spTree>
    <p:extLst>
      <p:ext uri="{BB962C8B-B14F-4D97-AF65-F5344CB8AC3E}">
        <p14:creationId xmlns:p14="http://schemas.microsoft.com/office/powerpoint/2010/main" val="2167598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u="none" strike="noStrike" kern="1200" dirty="0">
                <a:solidFill>
                  <a:schemeClr val="tx1"/>
                </a:solidFill>
                <a:effectLst/>
                <a:latin typeface="+mn-lt"/>
                <a:ea typeface="+mn-ea"/>
                <a:cs typeface="+mn-cs"/>
              </a:rPr>
              <a:t>Guido van Rossum created python in the late 80’s and first released in 1991, Python 2 in 2000, and Python 3 in 2008</a:t>
            </a:r>
            <a:endParaRPr lang="en-US" dirty="0"/>
          </a:p>
          <a:p>
            <a:r>
              <a:rPr lang="en-US" dirty="0"/>
              <a:t>Steering Council (5 members – core developers) was not elected until 2019</a:t>
            </a:r>
          </a:p>
          <a:p>
            <a:r>
              <a:rPr lang="en-US" dirty="0"/>
              <a:t>Guido was first (~1995) to be given title of interim Benevolent dictator for life (since then other open-source project leaders have received the title)</a:t>
            </a:r>
          </a:p>
          <a:p>
            <a:endParaRPr lang="en-US" dirty="0"/>
          </a:p>
          <a:p>
            <a:r>
              <a:rPr lang="en-US" dirty="0"/>
              <a:t>Following PEP8 </a:t>
            </a:r>
          </a:p>
          <a:p>
            <a:r>
              <a:rPr lang="en-US" dirty="0"/>
              <a:t>- make code easier to read and faster to understand, </a:t>
            </a:r>
          </a:p>
          <a:p>
            <a:pPr marL="171450" indent="-171450">
              <a:buFontTx/>
              <a:buChar char="-"/>
            </a:pPr>
            <a:r>
              <a:rPr lang="en-US" dirty="0"/>
              <a:t>reduce the number of common mistakes</a:t>
            </a:r>
          </a:p>
          <a:p>
            <a:pPr marL="171450" indent="-171450">
              <a:buFontTx/>
              <a:buChar char="-"/>
            </a:pPr>
            <a:r>
              <a:rPr lang="en-US" dirty="0"/>
              <a:t>It is recommended that all Python developers read this document.</a:t>
            </a:r>
            <a:endParaRPr lang="en-US" sz="1200" b="1" i="0" u="none" strike="noStrike" kern="1200" dirty="0">
              <a:solidFill>
                <a:schemeClr val="tx1"/>
              </a:solidFill>
              <a:effectLst/>
              <a:latin typeface="+mn-lt"/>
              <a:ea typeface="+mn-ea"/>
              <a:cs typeface="+mn-cs"/>
            </a:endParaRPr>
          </a:p>
          <a:p>
            <a:pPr marL="171450" indent="-171450">
              <a:buFontTx/>
              <a:buChar char="-"/>
            </a:pPr>
            <a:endParaRPr lang="en-US" sz="1200" b="1" i="0" u="none" strike="noStrike" kern="1200" dirty="0">
              <a:solidFill>
                <a:schemeClr val="tx1"/>
              </a:solidFill>
              <a:effectLst/>
              <a:latin typeface="+mn-lt"/>
              <a:ea typeface="+mn-ea"/>
              <a:cs typeface="+mn-cs"/>
            </a:endParaRPr>
          </a:p>
          <a:p>
            <a:r>
              <a:rPr lang="en-US" dirty="0"/>
              <a:t> PEP20 </a:t>
            </a:r>
          </a:p>
          <a:p>
            <a:pPr marL="171450" indent="-171450">
              <a:buFontTx/>
              <a:buChar char="-"/>
            </a:pPr>
            <a:r>
              <a:rPr lang="en-US" dirty="0"/>
              <a:t>Explicit is better than implicit., </a:t>
            </a:r>
          </a:p>
          <a:p>
            <a:pPr marL="171450" indent="-171450">
              <a:buFontTx/>
              <a:buChar char="-"/>
            </a:pPr>
            <a:r>
              <a:rPr lang="en-US" dirty="0"/>
              <a:t>Simple is better than complex.</a:t>
            </a:r>
          </a:p>
          <a:p>
            <a:pPr marL="171450" indent="-171450">
              <a:buFontTx/>
              <a:buChar char="-"/>
            </a:pPr>
            <a:r>
              <a:rPr lang="en-US" dirty="0"/>
              <a:t>Readability counts.</a:t>
            </a:r>
          </a:p>
          <a:p>
            <a:pPr marL="171450" indent="-171450">
              <a:buFontTx/>
              <a:buChar char="-"/>
            </a:pPr>
            <a:r>
              <a:rPr lang="en-US" dirty="0"/>
              <a:t>Now is better than never.</a:t>
            </a:r>
          </a:p>
          <a:p>
            <a:pPr marL="171450" indent="-171450">
              <a:buFontTx/>
              <a:buChar char="-"/>
            </a:pPr>
            <a:r>
              <a:rPr lang="en-US" dirty="0"/>
              <a:t>…</a:t>
            </a:r>
          </a:p>
          <a:p>
            <a:pPr marL="171450" indent="-171450">
              <a:buFontTx/>
              <a:buChar char="-"/>
            </a:pPr>
            <a:endParaRPr lang="en-US" sz="1200" b="1"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(Wikipedia) </a:t>
            </a:r>
            <a:r>
              <a:rPr lang="en-US" sz="1200" b="1" i="0" u="none" strike="noStrike" kern="1200" dirty="0">
                <a:solidFill>
                  <a:schemeClr val="tx1"/>
                </a:solidFill>
                <a:effectLst/>
                <a:latin typeface="+mn-lt"/>
                <a:ea typeface="+mn-ea"/>
                <a:cs typeface="+mn-cs"/>
              </a:rPr>
              <a:t>Benevolent dictator for life (BDFL) </a:t>
            </a:r>
            <a:r>
              <a:rPr lang="en-US" sz="1200" b="0" i="0" u="none" strike="noStrike" kern="1200" dirty="0">
                <a:solidFill>
                  <a:schemeClr val="tx1"/>
                </a:solidFill>
                <a:effectLst/>
                <a:latin typeface="+mn-lt"/>
                <a:ea typeface="+mn-ea"/>
                <a:cs typeface="+mn-cs"/>
              </a:rPr>
              <a:t>title given to a small number of open-source software development leaders, typically project founders who retain the final say in disputes or arguments within the community. The phrase originated in 1995 with reference to Guido van Rossum, creator of the Python programming language.</a:t>
            </a:r>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10</a:t>
            </a:fld>
            <a:endParaRPr lang="en-US"/>
          </a:p>
        </p:txBody>
      </p:sp>
    </p:spTree>
    <p:extLst>
      <p:ext uri="{BB962C8B-B14F-4D97-AF65-F5344CB8AC3E}">
        <p14:creationId xmlns:p14="http://schemas.microsoft.com/office/powerpoint/2010/main" val="404244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F4F8C-1785-AC43-97F9-C9301BD933C9}" type="slidenum">
              <a:rPr lang="en-US" smtClean="0"/>
              <a:t>11</a:t>
            </a:fld>
            <a:endParaRPr lang="en-US"/>
          </a:p>
        </p:txBody>
      </p:sp>
    </p:spTree>
    <p:extLst>
      <p:ext uri="{BB962C8B-B14F-4D97-AF65-F5344CB8AC3E}">
        <p14:creationId xmlns:p14="http://schemas.microsoft.com/office/powerpoint/2010/main" val="151650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a:t>
            </a:r>
            <a:r>
              <a:rPr lang="en-US" dirty="0" err="1"/>
              <a:t>Colab</a:t>
            </a:r>
            <a:r>
              <a:rPr lang="en-US" dirty="0"/>
              <a:t> – intro other options briefly</a:t>
            </a:r>
          </a:p>
        </p:txBody>
      </p:sp>
      <p:sp>
        <p:nvSpPr>
          <p:cNvPr id="4" name="Slide Number Placeholder 3"/>
          <p:cNvSpPr>
            <a:spLocks noGrp="1"/>
          </p:cNvSpPr>
          <p:nvPr>
            <p:ph type="sldNum" sz="quarter" idx="5"/>
          </p:nvPr>
        </p:nvSpPr>
        <p:spPr/>
        <p:txBody>
          <a:bodyPr/>
          <a:lstStyle/>
          <a:p>
            <a:fld id="{A41F4F8C-1785-AC43-97F9-C9301BD933C9}" type="slidenum">
              <a:rPr lang="en-US" smtClean="0"/>
              <a:t>12</a:t>
            </a:fld>
            <a:endParaRPr lang="en-US"/>
          </a:p>
        </p:txBody>
      </p:sp>
    </p:spTree>
    <p:extLst>
      <p:ext uri="{BB962C8B-B14F-4D97-AF65-F5344CB8AC3E}">
        <p14:creationId xmlns:p14="http://schemas.microsoft.com/office/powerpoint/2010/main" val="2043946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cademicBdlg.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4459" y="207095"/>
            <a:ext cx="11663082" cy="6453660"/>
          </a:xfrm>
          <a:prstGeom prst="rect">
            <a:avLst/>
          </a:prstGeom>
        </p:spPr>
      </p:pic>
      <p:sp>
        <p:nvSpPr>
          <p:cNvPr id="12" name="Rectangle 11"/>
          <p:cNvSpPr/>
          <p:nvPr userDrawn="1"/>
        </p:nvSpPr>
        <p:spPr>
          <a:xfrm>
            <a:off x="26445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1808669" y="2705301"/>
            <a:ext cx="118872"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2693989"/>
            <a:ext cx="10363200" cy="1470025"/>
          </a:xfrm>
        </p:spPr>
        <p:txBody>
          <a:bodyPr>
            <a:normAutofit/>
          </a:bodyPr>
          <a:lstStyle>
            <a:lvl1pPr>
              <a:defRPr sz="70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Subtitle 2"/>
          <p:cNvSpPr>
            <a:spLocks noGrp="1"/>
          </p:cNvSpPr>
          <p:nvPr>
            <p:ph type="subTitle" idx="1"/>
          </p:nvPr>
        </p:nvSpPr>
        <p:spPr>
          <a:xfrm>
            <a:off x="1828800" y="4235390"/>
            <a:ext cx="8534400" cy="1189892"/>
          </a:xfrm>
        </p:spPr>
        <p:txBody>
          <a:bodyPr>
            <a:normAutofit/>
          </a:bodyPr>
          <a:lstStyle>
            <a:lvl1pPr marL="0" indent="0" algn="ctr">
              <a:buNone/>
              <a:defRPr sz="2800" i="1">
                <a:solidFill>
                  <a:schemeClr val="bg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5C4CE51-D15A-BB47-9138-751D578D2580}" type="datetimeFigureOut">
              <a:rPr lang="en-US" smtClean="0"/>
              <a:t>7/30/22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pic>
        <p:nvPicPr>
          <p:cNvPr id="14" name="Picture 13"/>
          <p:cNvPicPr>
            <a:picLocks noChangeAspect="1"/>
          </p:cNvPicPr>
          <p:nvPr userDrawn="1"/>
        </p:nvPicPr>
        <p:blipFill>
          <a:blip r:embed="rId3"/>
          <a:stretch>
            <a:fillRect/>
          </a:stretch>
        </p:blipFill>
        <p:spPr>
          <a:xfrm>
            <a:off x="5647776" y="819398"/>
            <a:ext cx="896448" cy="736558"/>
          </a:xfrm>
          <a:prstGeom prst="rect">
            <a:avLst/>
          </a:prstGeom>
        </p:spPr>
      </p:pic>
    </p:spTree>
    <p:extLst>
      <p:ext uri="{BB962C8B-B14F-4D97-AF65-F5344CB8AC3E}">
        <p14:creationId xmlns:p14="http://schemas.microsoft.com/office/powerpoint/2010/main" val="365166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3466" y="101601"/>
            <a:ext cx="7687733" cy="1143000"/>
          </a:xfrm>
        </p:spPr>
        <p:txBody>
          <a:bodyPr>
            <a:normAutofit/>
          </a:bodyPr>
          <a:lstStyle>
            <a:lvl1pPr algn="l">
              <a:defRPr sz="4800" b="0">
                <a:solidFill>
                  <a:schemeClr val="bg1"/>
                </a:solidFill>
                <a:latin typeface="Tungsten Book" charset="0"/>
                <a:ea typeface="Tungsten Book" charset="0"/>
                <a:cs typeface="Tungsten Book" charset="0"/>
              </a:defRPr>
            </a:lvl1pPr>
          </a:lstStyle>
          <a:p>
            <a:r>
              <a:rPr lang="en-US" dirty="0"/>
              <a:t>Click to edit Master title style</a:t>
            </a:r>
          </a:p>
        </p:txBody>
      </p:sp>
      <p:sp>
        <p:nvSpPr>
          <p:cNvPr id="3" name="Content Placeholder 2"/>
          <p:cNvSpPr>
            <a:spLocks noGrp="1"/>
          </p:cNvSpPr>
          <p:nvPr>
            <p:ph idx="1"/>
          </p:nvPr>
        </p:nvSpPr>
        <p:spPr>
          <a:xfrm>
            <a:off x="609600" y="1478844"/>
            <a:ext cx="10972799" cy="4647321"/>
          </a:xfrm>
        </p:spPr>
        <p:txBody>
          <a:bodyPr/>
          <a:lstStyle>
            <a:lvl1pPr marL="0" indent="0">
              <a:buNone/>
              <a:defRPr>
                <a:solidFill>
                  <a:schemeClr val="tx1">
                    <a:lumMod val="50000"/>
                    <a:lumOff val="50000"/>
                  </a:schemeClr>
                </a:solidFill>
                <a:latin typeface="Arial" charset="0"/>
                <a:ea typeface="Arial" charset="0"/>
                <a:cs typeface="Arial" charset="0"/>
              </a:defRPr>
            </a:lvl1pPr>
            <a:lvl2pPr marL="457200" indent="0">
              <a:buNone/>
              <a:defRPr>
                <a:solidFill>
                  <a:schemeClr val="tx1">
                    <a:lumMod val="50000"/>
                    <a:lumOff val="50000"/>
                  </a:schemeClr>
                </a:solidFill>
                <a:latin typeface="Arial" charset="0"/>
                <a:ea typeface="Arial" charset="0"/>
                <a:cs typeface="Arial" charset="0"/>
              </a:defRPr>
            </a:lvl2pPr>
            <a:lvl3pPr marL="914400" indent="0">
              <a:buNone/>
              <a:defRPr>
                <a:solidFill>
                  <a:schemeClr val="tx1">
                    <a:lumMod val="50000"/>
                    <a:lumOff val="50000"/>
                  </a:schemeClr>
                </a:solidFill>
                <a:latin typeface="Arial" charset="0"/>
                <a:ea typeface="Arial" charset="0"/>
                <a:cs typeface="Arial" charset="0"/>
              </a:defRPr>
            </a:lvl3pPr>
            <a:lvl4pPr marL="1371600" indent="0">
              <a:buNone/>
              <a:defRPr>
                <a:solidFill>
                  <a:schemeClr val="tx1">
                    <a:lumMod val="50000"/>
                    <a:lumOff val="50000"/>
                  </a:schemeClr>
                </a:solidFill>
                <a:latin typeface="Arial" charset="0"/>
                <a:ea typeface="Arial" charset="0"/>
                <a:cs typeface="Arial" charset="0"/>
              </a:defRPr>
            </a:lvl4pPr>
            <a:lvl5pPr marL="1828800" indent="0">
              <a:buNone/>
              <a:defRPr>
                <a:solidFill>
                  <a:schemeClr val="tx1">
                    <a:lumMod val="50000"/>
                    <a:lumOff val="50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C4CE51-D15A-BB47-9138-751D578D2580}" type="datetimeFigureOut">
              <a:rPr lang="en-US" smtClean="0"/>
              <a:t>7/30/22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57527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4CE51-D15A-BB47-9138-751D578D2580}" type="datetimeFigureOut">
              <a:rPr lang="en-US" smtClean="0"/>
              <a:t>7/30/22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334069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54767"/>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294022"/>
            <a:ext cx="5384800" cy="38321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4CE51-D15A-BB47-9138-751D578D2580}" type="datetimeFigureOut">
              <a:rPr lang="en-US" smtClean="0"/>
              <a:t>7/30/22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32955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66704"/>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307098"/>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46861"/>
            <a:ext cx="5386917"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2307098"/>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8" y="2946861"/>
            <a:ext cx="5389033" cy="31793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C4CE51-D15A-BB47-9138-751D578D2580}" type="datetimeFigureOut">
              <a:rPr lang="en-US" smtClean="0"/>
              <a:t>7/30/22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203057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1" name="Picture 10" descr="PSCwall.psd"/>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9938" y="208038"/>
            <a:ext cx="11672125" cy="6441925"/>
          </a:xfrm>
          <a:prstGeom prst="rect">
            <a:avLst/>
          </a:prstGeom>
        </p:spPr>
      </p:pic>
      <p:sp>
        <p:nvSpPr>
          <p:cNvPr id="12" name="Rectangle 11"/>
          <p:cNvSpPr/>
          <p:nvPr userDrawn="1"/>
        </p:nvSpPr>
        <p:spPr>
          <a:xfrm>
            <a:off x="1060470" y="2093434"/>
            <a:ext cx="10071060" cy="2671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060470" y="2742924"/>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1003514" y="2758222"/>
            <a:ext cx="128016" cy="13716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45C4CE51-D15A-BB47-9138-751D578D2580}" type="datetimeFigureOut">
              <a:rPr lang="en-US" smtClean="0"/>
              <a:t>7/30/22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FB8FF-E84C-EC49-87A9-5C830135652C}" type="slidenum">
              <a:rPr lang="en-US" smtClean="0"/>
              <a:t>‹#›</a:t>
            </a:fld>
            <a:endParaRPr lang="en-US"/>
          </a:p>
        </p:txBody>
      </p:sp>
      <p:sp>
        <p:nvSpPr>
          <p:cNvPr id="2" name="Title 1"/>
          <p:cNvSpPr>
            <a:spLocks noGrp="1"/>
          </p:cNvSpPr>
          <p:nvPr>
            <p:ph type="title"/>
          </p:nvPr>
        </p:nvSpPr>
        <p:spPr>
          <a:xfrm>
            <a:off x="1499616" y="2872522"/>
            <a:ext cx="9192768" cy="1143000"/>
          </a:xfrm>
        </p:spPr>
        <p:txBody>
          <a:bodyPr>
            <a:normAutofit/>
          </a:bodyPr>
          <a:lstStyle>
            <a:lvl1pPr>
              <a:defRPr sz="4800" b="0" i="0">
                <a:solidFill>
                  <a:srgbClr val="500000"/>
                </a:solidFill>
                <a:latin typeface="Tungsten Medium" charset="0"/>
                <a:ea typeface="Tungsten Medium" charset="0"/>
                <a:cs typeface="Tungsten Medium" charset="0"/>
              </a:defRPr>
            </a:lvl1pPr>
          </a:lstStyle>
          <a:p>
            <a:r>
              <a:rPr lang="en-US" dirty="0"/>
              <a:t>Click to edit Master title style</a:t>
            </a:r>
          </a:p>
        </p:txBody>
      </p:sp>
      <p:pic>
        <p:nvPicPr>
          <p:cNvPr id="16" name="Picture 15" descr="TAM-LogoBox.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44468" y="1424596"/>
            <a:ext cx="1303064" cy="1303064"/>
          </a:xfrm>
          <a:prstGeom prst="rect">
            <a:avLst/>
          </a:prstGeom>
        </p:spPr>
      </p:pic>
    </p:spTree>
    <p:extLst>
      <p:ext uri="{BB962C8B-B14F-4D97-AF65-F5344CB8AC3E}">
        <p14:creationId xmlns:p14="http://schemas.microsoft.com/office/powerpoint/2010/main" val="171542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4CE51-D15A-BB47-9138-751D578D2580}" type="datetimeFigureOut">
              <a:rPr lang="en-US" smtClean="0"/>
              <a:t>7/30/22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18211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1171075"/>
            <a:ext cx="4011084"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1171075"/>
            <a:ext cx="6815667" cy="495509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11" y="2406317"/>
            <a:ext cx="4011084" cy="37198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7/30/22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45706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06905"/>
            <a:ext cx="7315200" cy="36206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4CE51-D15A-BB47-9138-751D578D2580}" type="datetimeFigureOut">
              <a:rPr lang="en-US" smtClean="0"/>
              <a:t>7/30/22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FB8FF-E84C-EC49-87A9-5C830135652C}" type="slidenum">
              <a:rPr lang="en-US" smtClean="0"/>
              <a:t>‹#›</a:t>
            </a:fld>
            <a:endParaRPr lang="en-US"/>
          </a:p>
        </p:txBody>
      </p:sp>
    </p:spTree>
    <p:extLst>
      <p:ext uri="{BB962C8B-B14F-4D97-AF65-F5344CB8AC3E}">
        <p14:creationId xmlns:p14="http://schemas.microsoft.com/office/powerpoint/2010/main" val="8555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10785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341588"/>
            <a:ext cx="10972800" cy="37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C4CE51-D15A-BB47-9138-751D578D2580}" type="datetimeFigureOut">
              <a:rPr lang="en-US" smtClean="0"/>
              <a:t>7/30/22</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FB8FF-E84C-EC49-87A9-5C830135652C}" type="slidenum">
              <a:rPr lang="en-US" smtClean="0"/>
              <a:t>‹#›</a:t>
            </a:fld>
            <a:endParaRPr lang="en-US"/>
          </a:p>
        </p:txBody>
      </p:sp>
      <p:sp>
        <p:nvSpPr>
          <p:cNvPr id="8" name="Shape 461"/>
          <p:cNvSpPr/>
          <p:nvPr userDrawn="1"/>
        </p:nvSpPr>
        <p:spPr>
          <a:xfrm>
            <a:off x="203205" y="6575107"/>
            <a:ext cx="9400417" cy="0"/>
          </a:xfrm>
          <a:prstGeom prst="line">
            <a:avLst/>
          </a:prstGeom>
          <a:ln w="12700">
            <a:solidFill>
              <a:srgbClr val="E4002B"/>
            </a:solidFill>
            <a:miter lim="400000"/>
          </a:ln>
        </p:spPr>
        <p:txBody>
          <a:bodyPr lIns="50800" tIns="50800" rIns="50800" bIns="50800" anchor="ctr"/>
          <a:lstStyle/>
          <a:p>
            <a:pPr>
              <a:defRPr sz="3200"/>
            </a:pPr>
            <a:endParaRPr sz="3200">
              <a:ln w="3175" cmpd="sng">
                <a:solidFill>
                  <a:srgbClr val="000000"/>
                </a:solidFill>
              </a:ln>
            </a:endParaRPr>
          </a:p>
        </p:txBody>
      </p:sp>
      <p:pic>
        <p:nvPicPr>
          <p:cNvPr id="13" name="Picture 12"/>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83823" y="231831"/>
            <a:ext cx="11424356" cy="926298"/>
          </a:xfrm>
          <a:prstGeom prst="rect">
            <a:avLst/>
          </a:prstGeom>
        </p:spPr>
      </p:pic>
      <p:sp>
        <p:nvSpPr>
          <p:cNvPr id="15" name="Rectangle 14"/>
          <p:cNvSpPr/>
          <p:nvPr userDrawn="1"/>
        </p:nvSpPr>
        <p:spPr>
          <a:xfrm>
            <a:off x="383823" y="383114"/>
            <a:ext cx="120848" cy="58240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66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6000" b="0" i="0" kern="1200" spc="100" baseline="0">
          <a:solidFill>
            <a:schemeClr val="tx1"/>
          </a:solidFill>
          <a:latin typeface="Tungsten Medium" charset="0"/>
          <a:ea typeface="Tungsten Medium" charset="0"/>
          <a:cs typeface="Tungsten Medium"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peps.python.org/pep-0020/" TargetMode="External"/><Relationship Id="rId5" Type="http://schemas.openxmlformats.org/officeDocument/2006/relationships/hyperlink" Target="https://peps.python.org/pep-0001/" TargetMode="External"/><Relationship Id="rId4" Type="http://schemas.openxmlformats.org/officeDocument/2006/relationships/hyperlink" Target="https://peps.python.org/pep-000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iki.python.org/moin/BeginnersGuide/Downloa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anaconda.com/" TargetMode="External"/><Relationship Id="rId4" Type="http://schemas.openxmlformats.org/officeDocument/2006/relationships/hyperlink" Target="https://jupyter.org/"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ocs.python.org/3/library/pdb.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docs.python.org/3/using/cmdline.html"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jetbrains.com/pycharm/"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ipython.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jupyter.org/" TargetMode="External"/><Relationship Id="rId5" Type="http://schemas.openxmlformats.org/officeDocument/2006/relationships/image" Target="../media/image20.png"/><Relationship Id="rId4" Type="http://schemas.openxmlformats.org/officeDocument/2006/relationships/hyperlink" Target="https://jupyter.org/tr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jupyter/jupyter/wik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training.tamids.tamu.edu/python-prim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anaconda.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research.google.com/colaboratory/faq.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olab.research.google.com/" TargetMode="Externa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training.tamids.tamu.edu/python-prime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docs.python.org/3.10/reference/grammar.html" TargetMode="External"/><Relationship Id="rId3" Type="http://schemas.openxmlformats.org/officeDocument/2006/relationships/hyperlink" Target="https://www.python.org/" TargetMode="External"/><Relationship Id="rId7" Type="http://schemas.openxmlformats.org/officeDocument/2006/relationships/hyperlink" Target="https://docs.python.org/3.10/reference/index.html#reference-index" TargetMode="External"/><Relationship Id="rId12" Type="http://schemas.openxmlformats.org/officeDocument/2006/relationships/hyperlink" Target="https://stackoverflow.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cs.python.org/3/" TargetMode="External"/><Relationship Id="rId11" Type="http://schemas.openxmlformats.org/officeDocument/2006/relationships/hyperlink" Target="https://realpython.com/" TargetMode="External"/><Relationship Id="rId5" Type="http://schemas.openxmlformats.org/officeDocument/2006/relationships/hyperlink" Target="https://docs.python.org/3.10/tutorial/" TargetMode="External"/><Relationship Id="rId10" Type="http://schemas.openxmlformats.org/officeDocument/2006/relationships/hyperlink" Target="https://pypi.org/" TargetMode="External"/><Relationship Id="rId4" Type="http://schemas.openxmlformats.org/officeDocument/2006/relationships/hyperlink" Target="https://www.python.org/about/" TargetMode="External"/><Relationship Id="rId9" Type="http://schemas.openxmlformats.org/officeDocument/2006/relationships/hyperlink" Target="https://docs.python.org/3.10/library/index.html#library-inde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python.org/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pypi.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Python</a:t>
            </a:r>
          </a:p>
        </p:txBody>
      </p:sp>
      <p:sp>
        <p:nvSpPr>
          <p:cNvPr id="3" name="Subtitle 2"/>
          <p:cNvSpPr>
            <a:spLocks noGrp="1"/>
          </p:cNvSpPr>
          <p:nvPr>
            <p:ph type="subTitle" idx="1"/>
          </p:nvPr>
        </p:nvSpPr>
        <p:spPr>
          <a:xfrm>
            <a:off x="1828800" y="4235388"/>
            <a:ext cx="8534400" cy="2102349"/>
          </a:xfrm>
        </p:spPr>
        <p:txBody>
          <a:bodyPr>
            <a:normAutofit fontScale="92500" lnSpcReduction="10000"/>
          </a:bodyPr>
          <a:lstStyle/>
          <a:p>
            <a:pPr>
              <a:lnSpc>
                <a:spcPct val="120000"/>
              </a:lnSpc>
              <a:spcAft>
                <a:spcPts val="600"/>
              </a:spcAft>
            </a:pPr>
            <a:r>
              <a:rPr lang="en-US" sz="3200" b="1" i="0" dirty="0"/>
              <a:t>Matthew Hielsberg</a:t>
            </a:r>
          </a:p>
          <a:p>
            <a:pPr>
              <a:lnSpc>
                <a:spcPct val="120000"/>
              </a:lnSpc>
              <a:spcAft>
                <a:spcPts val="600"/>
              </a:spcAft>
            </a:pPr>
            <a:r>
              <a:rPr lang="en-US" sz="2200" i="0" dirty="0" err="1"/>
              <a:t>hielsber@tamu.edu</a:t>
            </a:r>
            <a:endParaRPr lang="en-US" sz="2200" i="0" dirty="0"/>
          </a:p>
          <a:p>
            <a:pPr>
              <a:lnSpc>
                <a:spcPct val="120000"/>
              </a:lnSpc>
              <a:spcAft>
                <a:spcPts val="600"/>
              </a:spcAft>
            </a:pPr>
            <a:r>
              <a:rPr lang="en-US" sz="2200" i="0" dirty="0"/>
              <a:t>TAMIDS Data Science Bootcamp</a:t>
            </a:r>
          </a:p>
          <a:p>
            <a:pPr>
              <a:lnSpc>
                <a:spcPct val="120000"/>
              </a:lnSpc>
              <a:spcAft>
                <a:spcPts val="600"/>
              </a:spcAft>
            </a:pPr>
            <a:r>
              <a:rPr lang="en-US" sz="2200" i="0" dirty="0"/>
              <a:t>08/09/2022</a:t>
            </a:r>
          </a:p>
          <a:p>
            <a:endParaRPr lang="en-US" i="0" dirty="0"/>
          </a:p>
        </p:txBody>
      </p:sp>
      <p:cxnSp>
        <p:nvCxnSpPr>
          <p:cNvPr id="5" name="Straight Connector 4"/>
          <p:cNvCxnSpPr/>
          <p:nvPr/>
        </p:nvCxnSpPr>
        <p:spPr>
          <a:xfrm>
            <a:off x="4082717" y="3968943"/>
            <a:ext cx="4026569" cy="0"/>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5E5D8D0-9E64-268A-EA92-DA8363CCACB8}"/>
              </a:ext>
            </a:extLst>
          </p:cNvPr>
          <p:cNvPicPr>
            <a:picLocks noChangeAspect="1"/>
          </p:cNvPicPr>
          <p:nvPr/>
        </p:nvPicPr>
        <p:blipFill rotWithShape="1">
          <a:blip r:embed="rId2"/>
          <a:srcRect t="43736"/>
          <a:stretch/>
        </p:blipFill>
        <p:spPr>
          <a:xfrm>
            <a:off x="4273660" y="1530528"/>
            <a:ext cx="3644680" cy="1284959"/>
          </a:xfrm>
          <a:prstGeom prst="rect">
            <a:avLst/>
          </a:prstGeom>
        </p:spPr>
      </p:pic>
    </p:spTree>
    <p:extLst>
      <p:ext uri="{BB962C8B-B14F-4D97-AF65-F5344CB8AC3E}">
        <p14:creationId xmlns:p14="http://schemas.microsoft.com/office/powerpoint/2010/main" val="135469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49C5-A613-20F3-7EF8-C9D4292FFC37}"/>
              </a:ext>
            </a:extLst>
          </p:cNvPr>
          <p:cNvSpPr>
            <a:spLocks noGrp="1"/>
          </p:cNvSpPr>
          <p:nvPr>
            <p:ph type="title"/>
          </p:nvPr>
        </p:nvSpPr>
        <p:spPr/>
        <p:txBody>
          <a:bodyPr>
            <a:normAutofit fontScale="90000"/>
          </a:bodyPr>
          <a:lstStyle/>
          <a:p>
            <a:r>
              <a:rPr lang="en-US" dirty="0"/>
              <a:t>Python Enhancement Proposals</a:t>
            </a:r>
          </a:p>
        </p:txBody>
      </p:sp>
      <p:sp>
        <p:nvSpPr>
          <p:cNvPr id="3" name="Content Placeholder 2">
            <a:extLst>
              <a:ext uri="{FF2B5EF4-FFF2-40B4-BE49-F238E27FC236}">
                <a16:creationId xmlns:a16="http://schemas.microsoft.com/office/drawing/2014/main" id="{BB3FAD2B-DC20-31A3-3464-E058A3233470}"/>
              </a:ext>
            </a:extLst>
          </p:cNvPr>
          <p:cNvSpPr>
            <a:spLocks noGrp="1"/>
          </p:cNvSpPr>
          <p:nvPr>
            <p:ph idx="1"/>
          </p:nvPr>
        </p:nvSpPr>
        <p:spPr>
          <a:xfrm>
            <a:off x="609600" y="1478844"/>
            <a:ext cx="10972799" cy="5043876"/>
          </a:xfrm>
        </p:spPr>
        <p:txBody>
          <a:bodyPr>
            <a:normAutofit fontScale="55000" lnSpcReduction="20000"/>
          </a:bodyPr>
          <a:lstStyle/>
          <a:p>
            <a:r>
              <a:rPr lang="en-US" dirty="0"/>
              <a:t>A PEP is a design document that provides information to the Python community or describes a new feature for Python or its processes or environment. </a:t>
            </a:r>
          </a:p>
          <a:p>
            <a:endParaRPr lang="en-US" dirty="0">
              <a:hlinkClick r:id="rId3"/>
            </a:endParaRPr>
          </a:p>
          <a:p>
            <a:pPr marL="457200" indent="-457200">
              <a:buFont typeface="Arial" panose="020B0604020202020204" pitchFamily="34" charset="0"/>
              <a:buChar char="•"/>
            </a:pPr>
            <a:r>
              <a:rPr lang="en-US" dirty="0">
                <a:hlinkClick r:id="rId4"/>
              </a:rPr>
              <a:t>PEP 0</a:t>
            </a:r>
            <a:r>
              <a:rPr lang="en-US" dirty="0"/>
              <a:t> – The index of PEPs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PEP 1 (PEP Purpose and Guidelines) </a:t>
            </a:r>
            <a:r>
              <a:rPr lang="en-US" dirty="0"/>
              <a:t>– This describes PEPs and the process they must go through to officially become part of or modify the language.</a:t>
            </a:r>
          </a:p>
          <a:p>
            <a:pPr marL="457200" indent="-457200">
              <a:buFont typeface="Arial" panose="020B0604020202020204" pitchFamily="34" charset="0"/>
              <a:buChar char="•"/>
            </a:pPr>
            <a:endParaRPr lang="en-US" dirty="0">
              <a:hlinkClick r:id="rId3"/>
            </a:endParaRPr>
          </a:p>
          <a:p>
            <a:pPr marL="457200" indent="-457200">
              <a:buFont typeface="Arial" panose="020B0604020202020204" pitchFamily="34" charset="0"/>
              <a:buChar char="•"/>
            </a:pPr>
            <a:r>
              <a:rPr lang="en-US" dirty="0">
                <a:hlinkClick r:id="rId3"/>
              </a:rPr>
              <a:t>PEP 8 (Style Guide) </a:t>
            </a:r>
            <a:r>
              <a:rPr lang="en-US" dirty="0"/>
              <a:t>- Promotes a readable, eye-pleasing coding style to which most projects adhere.  </a:t>
            </a:r>
          </a:p>
          <a:p>
            <a:pPr algn="ctr"/>
            <a:r>
              <a:rPr lang="en-US" b="1" dirty="0"/>
              <a:t>Strongly recommend reading PEP8!</a:t>
            </a:r>
          </a:p>
          <a:p>
            <a:pPr marL="914400" lvl="1" indent="-457200">
              <a:buFont typeface="Arial" panose="020B0604020202020204" pitchFamily="34" charset="0"/>
              <a:buChar char="•"/>
            </a:pPr>
            <a:r>
              <a:rPr lang="en-US" dirty="0"/>
              <a:t>Use 4-space indentation and no tabs.</a:t>
            </a:r>
          </a:p>
          <a:p>
            <a:pPr marL="914400" lvl="1" indent="-457200">
              <a:buFont typeface="Arial" panose="020B0604020202020204" pitchFamily="34" charset="0"/>
              <a:buChar char="•"/>
            </a:pPr>
            <a:r>
              <a:rPr lang="en-US" dirty="0"/>
              <a:t>Wrap lines so they are 79 or fewer characters.</a:t>
            </a:r>
          </a:p>
          <a:p>
            <a:pPr marL="914400" lvl="1" indent="-457200">
              <a:buFont typeface="Arial" panose="020B0604020202020204" pitchFamily="34" charset="0"/>
              <a:buChar char="•"/>
            </a:pPr>
            <a:r>
              <a:rPr lang="en-US" dirty="0"/>
              <a:t>Use blank lines to separate functions and classes, and larger blocks of code inside functions.</a:t>
            </a:r>
          </a:p>
          <a:p>
            <a:pPr marL="914400" lvl="1" indent="-457200">
              <a:buFont typeface="Arial" panose="020B0604020202020204" pitchFamily="34" charset="0"/>
              <a:buChar char="•"/>
            </a:pPr>
            <a:r>
              <a:rPr lang="en-US" dirty="0"/>
              <a:t>Name your classes and functions consistently.</a:t>
            </a:r>
          </a:p>
          <a:p>
            <a:pPr marL="914400" lvl="1" indent="-457200">
              <a:buFont typeface="Arial" panose="020B0604020202020204" pitchFamily="34" charset="0"/>
              <a:buChar char="•"/>
            </a:pPr>
            <a:r>
              <a:rPr lang="en-US" dirty="0"/>
              <a:t>…</a:t>
            </a:r>
          </a:p>
          <a:p>
            <a:endParaRPr lang="en-US" dirty="0"/>
          </a:p>
          <a:p>
            <a:pPr marL="457200" indent="-457200">
              <a:buFont typeface="Arial" panose="020B0604020202020204" pitchFamily="34" charset="0"/>
              <a:buChar char="•"/>
            </a:pPr>
            <a:r>
              <a:rPr lang="en-US" dirty="0">
                <a:hlinkClick r:id="rId6"/>
              </a:rPr>
              <a:t>PEP 20 (The Zen of Python)</a:t>
            </a:r>
            <a:r>
              <a:rPr lang="en-US" dirty="0"/>
              <a:t> – Long time </a:t>
            </a:r>
            <a:r>
              <a:rPr lang="en-US" dirty="0" err="1"/>
              <a:t>Pythoneer</a:t>
            </a:r>
            <a:r>
              <a:rPr lang="en-US" dirty="0"/>
              <a:t> Tim Peters succinctly channels the BDFL’s guiding principles for Python’s design into 20 aphorisms, only 19 of which have been written down.</a:t>
            </a:r>
          </a:p>
          <a:p>
            <a:r>
              <a:rPr lang="en-US" dirty="0"/>
              <a:t>		&gt;&gt;&gt; import this</a:t>
            </a:r>
          </a:p>
          <a:p>
            <a:endParaRPr lang="en-US" dirty="0"/>
          </a:p>
        </p:txBody>
      </p:sp>
    </p:spTree>
    <p:extLst>
      <p:ext uri="{BB962C8B-B14F-4D97-AF65-F5344CB8AC3E}">
        <p14:creationId xmlns:p14="http://schemas.microsoft.com/office/powerpoint/2010/main" val="3780621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31ED-3B1B-513E-1D03-29FB4586B0B2}"/>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487182A-CC87-0202-D72B-ABCCE33D00A6}"/>
              </a:ext>
            </a:extLst>
          </p:cNvPr>
          <p:cNvSpPr>
            <a:spLocks noGrp="1"/>
          </p:cNvSpPr>
          <p:nvPr>
            <p:ph idx="1"/>
          </p:nvPr>
        </p:nvSpPr>
        <p:spPr/>
        <p:txBody>
          <a:bodyPr>
            <a:normAutofit fontScale="92500" lnSpcReduction="20000"/>
          </a:bodyPr>
          <a:lstStyle/>
          <a:p>
            <a:r>
              <a:rPr lang="en-US" b="1" dirty="0"/>
              <a:t>Python</a:t>
            </a:r>
            <a:r>
              <a:rPr lang="en-US" dirty="0"/>
              <a:t> </a:t>
            </a:r>
          </a:p>
          <a:p>
            <a:pPr marL="457200" indent="-457200">
              <a:buFont typeface="Arial" panose="020B0604020202020204" pitchFamily="34" charset="0"/>
              <a:buChar char="•"/>
            </a:pPr>
            <a:r>
              <a:rPr lang="en-US" dirty="0">
                <a:hlinkClick r:id="rId3"/>
              </a:rPr>
              <a:t>https://www.python.org</a:t>
            </a:r>
            <a:r>
              <a:rPr lang="en-US" dirty="0"/>
              <a:t> – Click on Downloads</a:t>
            </a:r>
          </a:p>
          <a:p>
            <a:pPr marL="457200" indent="-457200">
              <a:buFont typeface="Arial" panose="020B0604020202020204" pitchFamily="34" charset="0"/>
              <a:buChar char="•"/>
            </a:pPr>
            <a:r>
              <a:rPr lang="en-US" dirty="0">
                <a:hlinkClick r:id="rId3"/>
              </a:rPr>
              <a:t>https://wiki.python.org/moin/BeginnersGuide/Download</a:t>
            </a:r>
            <a:endParaRPr lang="en-US" dirty="0"/>
          </a:p>
          <a:p>
            <a:endParaRPr lang="en-US" dirty="0"/>
          </a:p>
          <a:p>
            <a:r>
              <a:rPr lang="en-US" b="1" dirty="0"/>
              <a:t>Jupyter Notebook &amp; Anaconda</a:t>
            </a:r>
          </a:p>
          <a:p>
            <a:pPr marL="457200" indent="-457200">
              <a:buFont typeface="Arial" panose="020B0604020202020204" pitchFamily="34" charset="0"/>
              <a:buChar char="•"/>
            </a:pPr>
            <a:r>
              <a:rPr lang="en-US" dirty="0">
                <a:hlinkClick r:id="rId4"/>
              </a:rPr>
              <a:t>https://jupyter.org</a:t>
            </a:r>
            <a:r>
              <a:rPr lang="en-US" dirty="0"/>
              <a:t> – Click on Install in the top Menu</a:t>
            </a:r>
          </a:p>
          <a:p>
            <a:pPr marL="457200" indent="-457200">
              <a:buFont typeface="Arial" panose="020B0604020202020204" pitchFamily="34" charset="0"/>
              <a:buChar char="•"/>
            </a:pPr>
            <a:r>
              <a:rPr lang="en-US" dirty="0">
                <a:hlinkClick r:id="rId5"/>
              </a:rPr>
              <a:t>https://www.anaconda.com</a:t>
            </a:r>
            <a:r>
              <a:rPr lang="en-US" dirty="0"/>
              <a:t> – Click the Download button</a:t>
            </a:r>
          </a:p>
          <a:p>
            <a:pPr marL="457200" indent="-457200">
              <a:buFont typeface="Arial" panose="020B0604020202020204" pitchFamily="34" charset="0"/>
              <a:buChar char="•"/>
            </a:pPr>
            <a:endParaRPr lang="en-US" dirty="0"/>
          </a:p>
          <a:p>
            <a:r>
              <a:rPr lang="en-US" b="1" dirty="0"/>
              <a:t>Google </a:t>
            </a:r>
            <a:r>
              <a:rPr lang="en-US" b="1" dirty="0" err="1"/>
              <a:t>Colab</a:t>
            </a:r>
            <a:endParaRPr lang="en-US" b="1" dirty="0"/>
          </a:p>
          <a:p>
            <a:pPr marL="457200" indent="-457200">
              <a:buFont typeface="Arial" panose="020B0604020202020204" pitchFamily="34" charset="0"/>
              <a:buChar char="•"/>
            </a:pPr>
            <a:r>
              <a:rPr lang="en-US" dirty="0"/>
              <a:t>No Installation Required – We will use this today!</a:t>
            </a:r>
          </a:p>
          <a:p>
            <a:endParaRPr lang="en-US" dirty="0"/>
          </a:p>
        </p:txBody>
      </p:sp>
    </p:spTree>
    <p:extLst>
      <p:ext uri="{BB962C8B-B14F-4D97-AF65-F5344CB8AC3E}">
        <p14:creationId xmlns:p14="http://schemas.microsoft.com/office/powerpoint/2010/main" val="249875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 installation required today!</a:t>
            </a:r>
          </a:p>
        </p:txBody>
      </p:sp>
    </p:spTree>
    <p:extLst>
      <p:ext uri="{BB962C8B-B14F-4D97-AF65-F5344CB8AC3E}">
        <p14:creationId xmlns:p14="http://schemas.microsoft.com/office/powerpoint/2010/main" val="3855527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C69C-6AD7-91AA-53A8-3E46B5B4D597}"/>
              </a:ext>
            </a:extLst>
          </p:cNvPr>
          <p:cNvSpPr>
            <a:spLocks noGrp="1"/>
          </p:cNvSpPr>
          <p:nvPr>
            <p:ph type="title"/>
          </p:nvPr>
        </p:nvSpPr>
        <p:spPr/>
        <p:txBody>
          <a:bodyPr/>
          <a:lstStyle/>
          <a:p>
            <a:r>
              <a:rPr lang="en-US" dirty="0"/>
              <a:t>Command Line</a:t>
            </a:r>
          </a:p>
        </p:txBody>
      </p:sp>
      <p:sp>
        <p:nvSpPr>
          <p:cNvPr id="3" name="Content Placeholder 2">
            <a:extLst>
              <a:ext uri="{FF2B5EF4-FFF2-40B4-BE49-F238E27FC236}">
                <a16:creationId xmlns:a16="http://schemas.microsoft.com/office/drawing/2014/main" id="{1292DCB5-B4A9-4280-EEA2-38B5F8E58D79}"/>
              </a:ext>
            </a:extLst>
          </p:cNvPr>
          <p:cNvSpPr>
            <a:spLocks noGrp="1"/>
          </p:cNvSpPr>
          <p:nvPr>
            <p:ph idx="1"/>
          </p:nvPr>
        </p:nvSpPr>
        <p:spPr>
          <a:xfrm>
            <a:off x="609601" y="1478845"/>
            <a:ext cx="5117722" cy="3748148"/>
          </a:xfrm>
        </p:spPr>
        <p:txBody>
          <a:bodyPr>
            <a:normAutofit fontScale="77500" lnSpcReduction="20000"/>
          </a:bodyPr>
          <a:lstStyle/>
          <a:p>
            <a:r>
              <a:rPr lang="en-US" dirty="0"/>
              <a:t>To Invoke Python:</a:t>
            </a:r>
          </a:p>
          <a:p>
            <a:pPr marL="457200" indent="-457200">
              <a:buFont typeface="Arial" panose="020B0604020202020204" pitchFamily="34" charset="0"/>
              <a:buChar char="•"/>
            </a:pPr>
            <a:r>
              <a:rPr lang="en-US" dirty="0"/>
              <a:t>python (or python3)</a:t>
            </a:r>
          </a:p>
          <a:p>
            <a:pPr marL="457200" indent="-457200">
              <a:buFont typeface="Arial" panose="020B0604020202020204" pitchFamily="34" charset="0"/>
              <a:buChar char="•"/>
            </a:pPr>
            <a:r>
              <a:rPr lang="en-US" dirty="0"/>
              <a:t>python </a:t>
            </a:r>
            <a:r>
              <a:rPr lang="en-US" dirty="0" err="1"/>
              <a:t>myScript.py</a:t>
            </a:r>
            <a:endParaRPr lang="en-US" dirty="0"/>
          </a:p>
          <a:p>
            <a:pPr marL="457200" indent="-457200">
              <a:buFont typeface="Arial" panose="020B0604020202020204" pitchFamily="34" charset="0"/>
              <a:buChar char="•"/>
            </a:pPr>
            <a:r>
              <a:rPr lang="en-US" dirty="0"/>
              <a:t>See documentation for more options</a:t>
            </a:r>
          </a:p>
          <a:p>
            <a:endParaRPr lang="en-US" dirty="0"/>
          </a:p>
          <a:p>
            <a:r>
              <a:rPr lang="en-US" dirty="0" err="1"/>
              <a:t>pdb</a:t>
            </a:r>
            <a:r>
              <a:rPr lang="en-US" dirty="0"/>
              <a:t>: Python Debugger</a:t>
            </a:r>
          </a:p>
          <a:p>
            <a:r>
              <a:rPr lang="en-US" sz="2200" dirty="0">
                <a:hlinkClick r:id="rId3"/>
              </a:rPr>
              <a:t>https://docs.python.org/3/library/pdb.html</a:t>
            </a:r>
            <a:endParaRPr lang="en-US" sz="2200" dirty="0"/>
          </a:p>
          <a:p>
            <a:pPr marL="457200" indent="-457200">
              <a:buFont typeface="Arial" panose="020B0604020202020204" pitchFamily="34" charset="0"/>
              <a:buChar char="•"/>
            </a:pPr>
            <a:r>
              <a:rPr lang="en-US" dirty="0"/>
              <a:t>python -m </a:t>
            </a:r>
            <a:r>
              <a:rPr lang="en-US" dirty="0" err="1"/>
              <a:t>pdb</a:t>
            </a:r>
            <a:r>
              <a:rPr lang="en-US" dirty="0"/>
              <a:t> </a:t>
            </a:r>
            <a:r>
              <a:rPr lang="en-US" dirty="0" err="1"/>
              <a:t>myScript.py</a:t>
            </a:r>
            <a:endParaRPr lang="en-US" dirty="0"/>
          </a:p>
          <a:p>
            <a:pPr marL="457200" indent="-457200">
              <a:buFont typeface="Arial" panose="020B0604020202020204" pitchFamily="34" charset="0"/>
              <a:buChar char="•"/>
            </a:pPr>
            <a:r>
              <a:rPr lang="en-US" dirty="0"/>
              <a:t>   .</a:t>
            </a:r>
          </a:p>
        </p:txBody>
      </p:sp>
      <p:pic>
        <p:nvPicPr>
          <p:cNvPr id="6" name="Picture 5">
            <a:extLst>
              <a:ext uri="{FF2B5EF4-FFF2-40B4-BE49-F238E27FC236}">
                <a16:creationId xmlns:a16="http://schemas.microsoft.com/office/drawing/2014/main" id="{9955D6D2-1ED0-FE74-5E8C-32F9C394D2C8}"/>
              </a:ext>
            </a:extLst>
          </p:cNvPr>
          <p:cNvPicPr>
            <a:picLocks noChangeAspect="1"/>
          </p:cNvPicPr>
          <p:nvPr/>
        </p:nvPicPr>
        <p:blipFill>
          <a:blip r:embed="rId4"/>
          <a:stretch>
            <a:fillRect/>
          </a:stretch>
        </p:blipFill>
        <p:spPr>
          <a:xfrm>
            <a:off x="5744854" y="1727741"/>
            <a:ext cx="5990631" cy="3748149"/>
          </a:xfrm>
          <a:prstGeom prst="rect">
            <a:avLst/>
          </a:prstGeom>
        </p:spPr>
      </p:pic>
      <p:sp>
        <p:nvSpPr>
          <p:cNvPr id="8" name="TextBox 7">
            <a:extLst>
              <a:ext uri="{FF2B5EF4-FFF2-40B4-BE49-F238E27FC236}">
                <a16:creationId xmlns:a16="http://schemas.microsoft.com/office/drawing/2014/main" id="{AFBFD339-777E-54F3-AB32-64CC60498E20}"/>
              </a:ext>
            </a:extLst>
          </p:cNvPr>
          <p:cNvSpPr txBox="1"/>
          <p:nvPr/>
        </p:nvSpPr>
        <p:spPr>
          <a:xfrm>
            <a:off x="6464679" y="5672237"/>
            <a:ext cx="4550979" cy="369332"/>
          </a:xfrm>
          <a:prstGeom prst="rect">
            <a:avLst/>
          </a:prstGeom>
          <a:noFill/>
        </p:spPr>
        <p:txBody>
          <a:bodyPr wrap="square">
            <a:spAutoFit/>
          </a:bodyPr>
          <a:lstStyle/>
          <a:p>
            <a:r>
              <a:rPr lang="en-US" dirty="0">
                <a:hlinkClick r:id="rId5"/>
              </a:rPr>
              <a:t>https://</a:t>
            </a:r>
            <a:r>
              <a:rPr lang="en-US" dirty="0" err="1">
                <a:hlinkClick r:id="rId5"/>
              </a:rPr>
              <a:t>docs.python.org</a:t>
            </a:r>
            <a:r>
              <a:rPr lang="en-US" dirty="0">
                <a:hlinkClick r:id="rId5"/>
              </a:rPr>
              <a:t>/3/using/</a:t>
            </a:r>
            <a:r>
              <a:rPr lang="en-US" dirty="0" err="1">
                <a:hlinkClick r:id="rId5"/>
              </a:rPr>
              <a:t>cmdline.html</a:t>
            </a:r>
            <a:endParaRPr lang="en-US" dirty="0"/>
          </a:p>
        </p:txBody>
      </p:sp>
      <p:sp>
        <p:nvSpPr>
          <p:cNvPr id="10" name="Rounded Rectangle 9">
            <a:extLst>
              <a:ext uri="{FF2B5EF4-FFF2-40B4-BE49-F238E27FC236}">
                <a16:creationId xmlns:a16="http://schemas.microsoft.com/office/drawing/2014/main" id="{5941FE48-1EAB-8250-6611-D5104A38F808}"/>
              </a:ext>
            </a:extLst>
          </p:cNvPr>
          <p:cNvSpPr/>
          <p:nvPr/>
        </p:nvSpPr>
        <p:spPr>
          <a:xfrm>
            <a:off x="1176342" y="4739343"/>
            <a:ext cx="3296807" cy="975299"/>
          </a:xfrm>
          <a:prstGeom prst="roundRect">
            <a:avLst>
              <a:gd name="adj" fmla="val 4718"/>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  &gt;&gt;&gt; import </a:t>
            </a:r>
            <a:r>
              <a:rPr lang="en-US" dirty="0" err="1">
                <a:solidFill>
                  <a:schemeClr val="tx1"/>
                </a:solidFill>
              </a:rPr>
              <a:t>pdb</a:t>
            </a:r>
            <a:r>
              <a:rPr lang="en-US" dirty="0">
                <a:solidFill>
                  <a:schemeClr val="tx1"/>
                </a:solidFill>
              </a:rPr>
              <a:t> </a:t>
            </a:r>
          </a:p>
          <a:p>
            <a:r>
              <a:rPr lang="en-US" dirty="0">
                <a:solidFill>
                  <a:schemeClr val="tx1"/>
                </a:solidFill>
              </a:rPr>
              <a:t>  &gt;&gt;&gt; import </a:t>
            </a:r>
            <a:r>
              <a:rPr lang="en-US" dirty="0" err="1">
                <a:solidFill>
                  <a:schemeClr val="tx1"/>
                </a:solidFill>
              </a:rPr>
              <a:t>mymodule</a:t>
            </a:r>
            <a:r>
              <a:rPr lang="en-US" dirty="0">
                <a:solidFill>
                  <a:schemeClr val="tx1"/>
                </a:solidFill>
              </a:rPr>
              <a:t> </a:t>
            </a:r>
          </a:p>
          <a:p>
            <a:r>
              <a:rPr lang="en-US" dirty="0">
                <a:solidFill>
                  <a:schemeClr val="tx1"/>
                </a:solidFill>
              </a:rPr>
              <a:t>  &gt;&gt;&gt; </a:t>
            </a:r>
            <a:r>
              <a:rPr lang="en-US" dirty="0" err="1">
                <a:solidFill>
                  <a:schemeClr val="tx1"/>
                </a:solidFill>
              </a:rPr>
              <a:t>pdb.run</a:t>
            </a:r>
            <a:r>
              <a:rPr lang="en-US" dirty="0">
                <a:solidFill>
                  <a:schemeClr val="tx1"/>
                </a:solidFill>
              </a:rPr>
              <a:t>('</a:t>
            </a:r>
            <a:r>
              <a:rPr lang="en-US" dirty="0" err="1">
                <a:solidFill>
                  <a:schemeClr val="tx1"/>
                </a:solidFill>
              </a:rPr>
              <a:t>mymodule.test</a:t>
            </a:r>
            <a:r>
              <a:rPr lang="en-US" dirty="0">
                <a:solidFill>
                  <a:schemeClr val="tx1"/>
                </a:solidFill>
              </a:rPr>
              <a:t>()')</a:t>
            </a:r>
            <a:endParaRPr lang="en-US" dirty="0"/>
          </a:p>
        </p:txBody>
      </p:sp>
    </p:spTree>
    <p:extLst>
      <p:ext uri="{BB962C8B-B14F-4D97-AF65-F5344CB8AC3E}">
        <p14:creationId xmlns:p14="http://schemas.microsoft.com/office/powerpoint/2010/main" val="46085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3C75-C948-9776-E29F-F8321C56C367}"/>
              </a:ext>
            </a:extLst>
          </p:cNvPr>
          <p:cNvSpPr>
            <a:spLocks noGrp="1"/>
          </p:cNvSpPr>
          <p:nvPr>
            <p:ph type="title"/>
          </p:nvPr>
        </p:nvSpPr>
        <p:spPr/>
        <p:txBody>
          <a:bodyPr/>
          <a:lstStyle/>
          <a:p>
            <a:r>
              <a:rPr lang="en-US" dirty="0"/>
              <a:t>IDE’s – Many Options</a:t>
            </a:r>
          </a:p>
        </p:txBody>
      </p:sp>
      <p:pic>
        <p:nvPicPr>
          <p:cNvPr id="5" name="Picture 4">
            <a:extLst>
              <a:ext uri="{FF2B5EF4-FFF2-40B4-BE49-F238E27FC236}">
                <a16:creationId xmlns:a16="http://schemas.microsoft.com/office/drawing/2014/main" id="{F50F8770-0802-A699-7E3B-FADDFA459D20}"/>
              </a:ext>
            </a:extLst>
          </p:cNvPr>
          <p:cNvPicPr>
            <a:picLocks noChangeAspect="1"/>
          </p:cNvPicPr>
          <p:nvPr/>
        </p:nvPicPr>
        <p:blipFill>
          <a:blip r:embed="rId2"/>
          <a:stretch>
            <a:fillRect/>
          </a:stretch>
        </p:blipFill>
        <p:spPr>
          <a:xfrm>
            <a:off x="1512917" y="1478844"/>
            <a:ext cx="9166164" cy="4532719"/>
          </a:xfrm>
          <a:prstGeom prst="rect">
            <a:avLst/>
          </a:prstGeom>
        </p:spPr>
      </p:pic>
      <p:sp>
        <p:nvSpPr>
          <p:cNvPr id="6" name="TextBox 5">
            <a:extLst>
              <a:ext uri="{FF2B5EF4-FFF2-40B4-BE49-F238E27FC236}">
                <a16:creationId xmlns:a16="http://schemas.microsoft.com/office/drawing/2014/main" id="{09EC46FF-5346-BF42-453E-0D59AA6FE06D}"/>
              </a:ext>
            </a:extLst>
          </p:cNvPr>
          <p:cNvSpPr txBox="1"/>
          <p:nvPr/>
        </p:nvSpPr>
        <p:spPr>
          <a:xfrm>
            <a:off x="4755375" y="6171664"/>
            <a:ext cx="2681247" cy="369332"/>
          </a:xfrm>
          <a:prstGeom prst="rect">
            <a:avLst/>
          </a:prstGeom>
          <a:noFill/>
        </p:spPr>
        <p:txBody>
          <a:bodyPr wrap="none" rtlCol="0">
            <a:spAutoFit/>
          </a:bodyPr>
          <a:lstStyle/>
          <a:p>
            <a:r>
              <a:rPr lang="en-US" dirty="0"/>
              <a:t>Google Search: Python IDE</a:t>
            </a:r>
          </a:p>
        </p:txBody>
      </p:sp>
    </p:spTree>
    <p:extLst>
      <p:ext uri="{BB962C8B-B14F-4D97-AF65-F5344CB8AC3E}">
        <p14:creationId xmlns:p14="http://schemas.microsoft.com/office/powerpoint/2010/main" val="336969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5511-2826-25D8-4C0F-6C85918EE558}"/>
              </a:ext>
            </a:extLst>
          </p:cNvPr>
          <p:cNvSpPr>
            <a:spLocks noGrp="1"/>
          </p:cNvSpPr>
          <p:nvPr>
            <p:ph type="title"/>
          </p:nvPr>
        </p:nvSpPr>
        <p:spPr/>
        <p:txBody>
          <a:bodyPr/>
          <a:lstStyle/>
          <a:p>
            <a:r>
              <a:rPr lang="en-US" dirty="0"/>
              <a:t>IDE’s – PyCharm</a:t>
            </a:r>
          </a:p>
        </p:txBody>
      </p:sp>
      <p:sp>
        <p:nvSpPr>
          <p:cNvPr id="5" name="TextBox 4">
            <a:extLst>
              <a:ext uri="{FF2B5EF4-FFF2-40B4-BE49-F238E27FC236}">
                <a16:creationId xmlns:a16="http://schemas.microsoft.com/office/drawing/2014/main" id="{BF5A2072-DF7A-68BF-99A3-DB1ED2D3E5DC}"/>
              </a:ext>
            </a:extLst>
          </p:cNvPr>
          <p:cNvSpPr txBox="1"/>
          <p:nvPr/>
        </p:nvSpPr>
        <p:spPr>
          <a:xfrm>
            <a:off x="7769739" y="3658632"/>
            <a:ext cx="3698611" cy="369332"/>
          </a:xfrm>
          <a:prstGeom prst="rect">
            <a:avLst/>
          </a:prstGeom>
          <a:noFill/>
        </p:spPr>
        <p:txBody>
          <a:bodyPr wrap="square">
            <a:spAutoFit/>
          </a:bodyPr>
          <a:lstStyle/>
          <a:p>
            <a:r>
              <a:rPr lang="en-US" dirty="0">
                <a:hlinkClick r:id="rId2"/>
              </a:rPr>
              <a:t>https://</a:t>
            </a:r>
            <a:r>
              <a:rPr lang="en-US" dirty="0" err="1">
                <a:hlinkClick r:id="rId2"/>
              </a:rPr>
              <a:t>www.jetbrains.com</a:t>
            </a:r>
            <a:r>
              <a:rPr lang="en-US" dirty="0">
                <a:hlinkClick r:id="rId2"/>
              </a:rPr>
              <a:t>/</a:t>
            </a:r>
            <a:r>
              <a:rPr lang="en-US" dirty="0" err="1">
                <a:hlinkClick r:id="rId2"/>
              </a:rPr>
              <a:t>pycharm</a:t>
            </a:r>
            <a:r>
              <a:rPr lang="en-US" dirty="0">
                <a:hlinkClick r:id="rId2"/>
              </a:rPr>
              <a:t>/</a:t>
            </a:r>
            <a:endParaRPr lang="en-US" dirty="0"/>
          </a:p>
        </p:txBody>
      </p:sp>
      <p:pic>
        <p:nvPicPr>
          <p:cNvPr id="8196" name="Picture 4" descr="PyCharm's top features. [Hidden] qualities of one of the most… | by Nicolò  Gasparini | Analytics Vidhya | Medium">
            <a:extLst>
              <a:ext uri="{FF2B5EF4-FFF2-40B4-BE49-F238E27FC236}">
                <a16:creationId xmlns:a16="http://schemas.microsoft.com/office/drawing/2014/main" id="{76003667-235B-1908-B426-ECBEAC6CC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7382" y="2539898"/>
            <a:ext cx="3698611" cy="11187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21C7F40-98B1-BDEB-E5F5-4F6C7F83E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54" y="1388039"/>
            <a:ext cx="6517977" cy="29016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A0870FC7-C936-05DF-8FE8-2F099CEC04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918"/>
          <a:stretch/>
        </p:blipFill>
        <p:spPr bwMode="auto">
          <a:xfrm>
            <a:off x="523954" y="4389856"/>
            <a:ext cx="6517977" cy="19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2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EB7B-65C0-D7C6-C315-F07F5F6C8743}"/>
              </a:ext>
            </a:extLst>
          </p:cNvPr>
          <p:cNvSpPr>
            <a:spLocks noGrp="1"/>
          </p:cNvSpPr>
          <p:nvPr>
            <p:ph type="title"/>
          </p:nvPr>
        </p:nvSpPr>
        <p:spPr/>
        <p:txBody>
          <a:bodyPr/>
          <a:lstStyle/>
          <a:p>
            <a:r>
              <a:rPr lang="en-US" dirty="0"/>
              <a:t>IDE’s – Visual Studio Code</a:t>
            </a:r>
          </a:p>
        </p:txBody>
      </p:sp>
      <p:pic>
        <p:nvPicPr>
          <p:cNvPr id="9220" name="Picture 4" descr="Visual Studio Code full logo transparent PNG - StickPNG">
            <a:extLst>
              <a:ext uri="{FF2B5EF4-FFF2-40B4-BE49-F238E27FC236}">
                <a16:creationId xmlns:a16="http://schemas.microsoft.com/office/drawing/2014/main" id="{2E8C9EDD-A19A-D415-7715-9E4DC9BFA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0" y="2123090"/>
            <a:ext cx="3988862" cy="2045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D57DF1-70DA-808B-9F82-18AD77B2F118}"/>
              </a:ext>
            </a:extLst>
          </p:cNvPr>
          <p:cNvSpPr txBox="1"/>
          <p:nvPr/>
        </p:nvSpPr>
        <p:spPr>
          <a:xfrm>
            <a:off x="1000431" y="4197497"/>
            <a:ext cx="2984939" cy="369332"/>
          </a:xfrm>
          <a:prstGeom prst="rect">
            <a:avLst/>
          </a:prstGeom>
          <a:noFill/>
        </p:spPr>
        <p:txBody>
          <a:bodyPr wrap="square">
            <a:spAutoFit/>
          </a:bodyPr>
          <a:lstStyle/>
          <a:p>
            <a:r>
              <a:rPr lang="en-US" dirty="0">
                <a:hlinkClick r:id="rId3"/>
              </a:rPr>
              <a:t>https://</a:t>
            </a:r>
            <a:r>
              <a:rPr lang="en-US" dirty="0" err="1">
                <a:hlinkClick r:id="rId3"/>
              </a:rPr>
              <a:t>code.visualstudio.com</a:t>
            </a:r>
            <a:endParaRPr lang="en-US" dirty="0"/>
          </a:p>
        </p:txBody>
      </p:sp>
      <p:pic>
        <p:nvPicPr>
          <p:cNvPr id="6" name="Picture 5">
            <a:extLst>
              <a:ext uri="{FF2B5EF4-FFF2-40B4-BE49-F238E27FC236}">
                <a16:creationId xmlns:a16="http://schemas.microsoft.com/office/drawing/2014/main" id="{75079BF7-B800-5213-CA59-0D6484E92F9D}"/>
              </a:ext>
            </a:extLst>
          </p:cNvPr>
          <p:cNvPicPr>
            <a:picLocks noChangeAspect="1"/>
          </p:cNvPicPr>
          <p:nvPr/>
        </p:nvPicPr>
        <p:blipFill>
          <a:blip r:embed="rId4"/>
          <a:stretch>
            <a:fillRect/>
          </a:stretch>
        </p:blipFill>
        <p:spPr>
          <a:xfrm>
            <a:off x="4914370" y="1415782"/>
            <a:ext cx="5738921" cy="3610303"/>
          </a:xfrm>
          <a:prstGeom prst="rect">
            <a:avLst/>
          </a:prstGeom>
        </p:spPr>
      </p:pic>
      <p:pic>
        <p:nvPicPr>
          <p:cNvPr id="9218" name="Picture 2" descr="Jupyter notebook running in VS code in the Notebook Editor">
            <a:extLst>
              <a:ext uri="{FF2B5EF4-FFF2-40B4-BE49-F238E27FC236}">
                <a16:creationId xmlns:a16="http://schemas.microsoft.com/office/drawing/2014/main" id="{2C4BB1C8-3A60-9DE8-C236-B24C2E989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631" y="2761677"/>
            <a:ext cx="4186948" cy="361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55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Project</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p:txBody>
          <a:bodyPr>
            <a:normAutofit fontScale="70000" lnSpcReduction="20000"/>
          </a:bodyPr>
          <a:lstStyle/>
          <a:p>
            <a:pPr marL="457200" indent="-457200">
              <a:buFont typeface="Arial" panose="020B0604020202020204" pitchFamily="34" charset="0"/>
              <a:buChar char="•"/>
            </a:pPr>
            <a:r>
              <a:rPr lang="en-US" dirty="0"/>
              <a:t>Open-source project that came out of the </a:t>
            </a:r>
            <a:r>
              <a:rPr lang="en-US" dirty="0" err="1"/>
              <a:t>IPython</a:t>
            </a:r>
            <a:r>
              <a:rPr lang="en-US" dirty="0"/>
              <a:t> Project (</a:t>
            </a:r>
            <a:r>
              <a:rPr lang="en-US" dirty="0">
                <a:hlinkClick r:id="rId3"/>
              </a:rPr>
              <a:t>https://ipython.org</a:t>
            </a:r>
            <a:r>
              <a:rPr lang="en-US" dirty="0"/>
              <a:t>).</a:t>
            </a:r>
          </a:p>
          <a:p>
            <a:endParaRPr lang="en-US" sz="1100" dirty="0"/>
          </a:p>
          <a:p>
            <a:pPr marL="457200" indent="-457200">
              <a:buFont typeface="Arial" panose="020B0604020202020204" pitchFamily="34" charset="0"/>
              <a:buChar char="•"/>
            </a:pPr>
            <a:r>
              <a:rPr lang="en-US" dirty="0"/>
              <a:t>Created to support and promote interactive data science and scientific computing.</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Originally built to support the </a:t>
            </a:r>
            <a:r>
              <a:rPr lang="en-US" dirty="0">
                <a:solidFill>
                  <a:schemeClr val="tx1"/>
                </a:solidFill>
              </a:rPr>
              <a:t>Julia</a:t>
            </a:r>
            <a:r>
              <a:rPr lang="en-US" dirty="0"/>
              <a:t>, </a:t>
            </a:r>
            <a:r>
              <a:rPr lang="en-US" dirty="0">
                <a:solidFill>
                  <a:schemeClr val="tx1"/>
                </a:solidFill>
              </a:rPr>
              <a:t>Python</a:t>
            </a:r>
            <a:r>
              <a:rPr lang="en-US" dirty="0"/>
              <a:t> and </a:t>
            </a:r>
            <a:r>
              <a:rPr lang="en-US" dirty="0">
                <a:solidFill>
                  <a:schemeClr val="tx1"/>
                </a:solidFill>
              </a:rPr>
              <a:t>R</a:t>
            </a:r>
            <a:r>
              <a:rPr lang="en-US" dirty="0"/>
              <a:t>, but it now supports many additional languages (Python is installed by default, and other kernels can be installed as needed).</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The Jupyter project includes:</a:t>
            </a:r>
          </a:p>
          <a:p>
            <a:pPr marL="914400" lvl="1" indent="-457200">
              <a:buFont typeface="Arial" panose="020B0604020202020204" pitchFamily="34" charset="0"/>
              <a:buChar char="•"/>
            </a:pPr>
            <a:r>
              <a:rPr lang="en-US" dirty="0"/>
              <a:t>Jupyter Notebook</a:t>
            </a:r>
          </a:p>
          <a:p>
            <a:pPr marL="914400" lvl="1" indent="-457200">
              <a:buFont typeface="Arial" panose="020B0604020202020204" pitchFamily="34" charset="0"/>
              <a:buChar char="•"/>
            </a:pPr>
            <a:r>
              <a:rPr lang="en-US" dirty="0"/>
              <a:t>Jupyter Hub</a:t>
            </a:r>
          </a:p>
          <a:p>
            <a:pPr marL="914400" lvl="1" indent="-457200">
              <a:buFont typeface="Arial" panose="020B0604020202020204" pitchFamily="34" charset="0"/>
              <a:buChar char="•"/>
            </a:pPr>
            <a:r>
              <a:rPr lang="en-US" dirty="0" err="1"/>
              <a:t>JupyterLab</a:t>
            </a:r>
            <a:endParaRPr lang="en-US" dirty="0"/>
          </a:p>
          <a:p>
            <a:pPr marL="914400" lvl="1" indent="-457200">
              <a:buFont typeface="Arial" panose="020B0604020202020204" pitchFamily="34" charset="0"/>
              <a:buChar char="•"/>
            </a:pPr>
            <a:r>
              <a:rPr lang="en-US" dirty="0"/>
              <a:t>Voilà</a:t>
            </a:r>
          </a:p>
          <a:p>
            <a:pPr marL="457200" indent="-457200">
              <a:buFont typeface="Arial" panose="020B0604020202020204" pitchFamily="34" charset="0"/>
              <a:buChar char="•"/>
            </a:pPr>
            <a:endParaRPr lang="en-US" sz="1100" dirty="0"/>
          </a:p>
          <a:p>
            <a:pPr marL="457200" indent="-457200">
              <a:buFont typeface="Arial" panose="020B0604020202020204" pitchFamily="34" charset="0"/>
              <a:buChar char="•"/>
            </a:pPr>
            <a:r>
              <a:rPr lang="en-US" dirty="0"/>
              <a:t>To try out these tools without</a:t>
            </a:r>
          </a:p>
          <a:p>
            <a:r>
              <a:rPr lang="en-US" dirty="0"/>
              <a:t>	installing: </a:t>
            </a:r>
            <a:r>
              <a:rPr lang="en-US" dirty="0">
                <a:hlinkClick r:id="rId4"/>
              </a:rPr>
              <a:t>https://</a:t>
            </a:r>
            <a:r>
              <a:rPr lang="en-US" dirty="0" err="1">
                <a:hlinkClick r:id="rId4"/>
              </a:rPr>
              <a:t>jupyter.org</a:t>
            </a:r>
            <a:r>
              <a:rPr lang="en-US" dirty="0">
                <a:hlinkClick r:id="rId4"/>
              </a:rPr>
              <a:t>/try</a:t>
            </a:r>
            <a:endParaRPr lang="en-US" dirty="0"/>
          </a:p>
          <a:p>
            <a:endParaRPr lang="en-US" dirty="0"/>
          </a:p>
          <a:p>
            <a:endParaRPr lang="en-US" dirty="0"/>
          </a:p>
        </p:txBody>
      </p:sp>
      <p:pic>
        <p:nvPicPr>
          <p:cNvPr id="8" name="Picture 7">
            <a:extLst>
              <a:ext uri="{FF2B5EF4-FFF2-40B4-BE49-F238E27FC236}">
                <a16:creationId xmlns:a16="http://schemas.microsoft.com/office/drawing/2014/main" id="{9C60F277-998E-A13B-BC7B-0D1BFC44EEC8}"/>
              </a:ext>
            </a:extLst>
          </p:cNvPr>
          <p:cNvPicPr>
            <a:picLocks noChangeAspect="1"/>
          </p:cNvPicPr>
          <p:nvPr/>
        </p:nvPicPr>
        <p:blipFill>
          <a:blip r:embed="rId5"/>
          <a:stretch>
            <a:fillRect/>
          </a:stretch>
        </p:blipFill>
        <p:spPr>
          <a:xfrm>
            <a:off x="5425374" y="3097536"/>
            <a:ext cx="5804362" cy="2794386"/>
          </a:xfrm>
          <a:prstGeom prst="rect">
            <a:avLst/>
          </a:prstGeom>
        </p:spPr>
      </p:pic>
      <p:sp>
        <p:nvSpPr>
          <p:cNvPr id="12" name="TextBox 11">
            <a:extLst>
              <a:ext uri="{FF2B5EF4-FFF2-40B4-BE49-F238E27FC236}">
                <a16:creationId xmlns:a16="http://schemas.microsoft.com/office/drawing/2014/main" id="{EE6D727F-88A8-08CC-094C-BBF8EFC3BE2B}"/>
              </a:ext>
            </a:extLst>
          </p:cNvPr>
          <p:cNvSpPr txBox="1"/>
          <p:nvPr/>
        </p:nvSpPr>
        <p:spPr>
          <a:xfrm>
            <a:off x="7288683" y="5892450"/>
            <a:ext cx="2522590" cy="430887"/>
          </a:xfrm>
          <a:prstGeom prst="rect">
            <a:avLst/>
          </a:prstGeom>
          <a:noFill/>
        </p:spPr>
        <p:txBody>
          <a:bodyPr wrap="square">
            <a:spAutoFit/>
          </a:bodyPr>
          <a:lstStyle/>
          <a:p>
            <a:r>
              <a:rPr lang="en-US" sz="2200" dirty="0">
                <a:hlinkClick r:id="rId6"/>
              </a:rPr>
              <a:t>https://jupyter.org</a:t>
            </a:r>
            <a:endParaRPr lang="en-US" sz="2200" dirty="0"/>
          </a:p>
        </p:txBody>
      </p:sp>
    </p:spTree>
    <p:extLst>
      <p:ext uri="{BB962C8B-B14F-4D97-AF65-F5344CB8AC3E}">
        <p14:creationId xmlns:p14="http://schemas.microsoft.com/office/powerpoint/2010/main" val="47067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70000" lnSpcReduction="20000"/>
          </a:bodyPr>
          <a:lstStyle/>
          <a:p>
            <a:pPr marL="457200" indent="-457200">
              <a:buFont typeface="Arial" panose="020B0604020202020204" pitchFamily="34" charset="0"/>
              <a:buChar char="•"/>
            </a:pPr>
            <a:r>
              <a:rPr lang="en-US" dirty="0"/>
              <a:t>Web application that allows users to share documents that contain not only text and images, but also live code, equations and visualizations. </a:t>
            </a:r>
          </a:p>
          <a:p>
            <a:pPr marL="457200" indent="-457200">
              <a:buFont typeface="Arial" panose="020B0604020202020204" pitchFamily="34" charset="0"/>
              <a:buChar char="•"/>
            </a:pPr>
            <a:r>
              <a:rPr lang="en-US" dirty="0"/>
              <a:t>Live code means that you can edit and play with any examples directly in your web browser.</a:t>
            </a:r>
          </a:p>
          <a:p>
            <a:pPr marL="457200" indent="-457200">
              <a:buFont typeface="Arial" panose="020B0604020202020204" pitchFamily="34" charset="0"/>
              <a:buChar char="•"/>
            </a:pPr>
            <a:r>
              <a:rPr lang="en-US" dirty="0"/>
              <a:t>Gaining popularity and are being used in a wide variety of research areas: </a:t>
            </a:r>
          </a:p>
          <a:p>
            <a:pPr marL="914400" lvl="1" indent="-457200">
              <a:buFont typeface="Arial" panose="020B0604020202020204" pitchFamily="34" charset="0"/>
              <a:buChar char="•"/>
            </a:pPr>
            <a:r>
              <a:rPr lang="en-US" dirty="0"/>
              <a:t>Data processing, numerical simulation, statistical modeling, machine learning, visualization…</a:t>
            </a:r>
          </a:p>
          <a:p>
            <a:pPr marL="914400" lvl="1" indent="-457200">
              <a:buFont typeface="Arial" panose="020B0604020202020204" pitchFamily="34" charset="0"/>
              <a:buChar char="•"/>
            </a:pPr>
            <a:r>
              <a:rPr lang="en-US" dirty="0"/>
              <a:t>“A gallery of interesting Jupyter Notebooks”  </a:t>
            </a:r>
            <a:r>
              <a:rPr lang="en-US" dirty="0">
                <a:hlinkClick r:id="rId2"/>
              </a:rPr>
              <a:t>https://github.com/jupyter/jupyter/wiki</a:t>
            </a:r>
            <a:endParaRPr lang="en-US" dirty="0"/>
          </a:p>
          <a:p>
            <a:endParaRPr lang="en-US" dirty="0"/>
          </a:p>
        </p:txBody>
      </p:sp>
      <p:sp>
        <p:nvSpPr>
          <p:cNvPr id="4" name="TextBox 3">
            <a:extLst>
              <a:ext uri="{FF2B5EF4-FFF2-40B4-BE49-F238E27FC236}">
                <a16:creationId xmlns:a16="http://schemas.microsoft.com/office/drawing/2014/main" id="{F3A8C58C-006E-F1B7-0519-59812F91B62E}"/>
              </a:ext>
            </a:extLst>
          </p:cNvPr>
          <p:cNvSpPr txBox="1"/>
          <p:nvPr/>
        </p:nvSpPr>
        <p:spPr>
          <a:xfrm>
            <a:off x="2081048" y="477901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pic>
        <p:nvPicPr>
          <p:cNvPr id="1028" name="Picture 4" descr="example notebook of Lorenz differential equations">
            <a:extLst>
              <a:ext uri="{FF2B5EF4-FFF2-40B4-BE49-F238E27FC236}">
                <a16:creationId xmlns:a16="http://schemas.microsoft.com/office/drawing/2014/main" id="{D14C120F-E22D-AC31-636C-9727C4AD2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07" y="1478844"/>
            <a:ext cx="4658432" cy="330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50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56B0-7A57-D546-33EF-B8E5EB6EDA45}"/>
              </a:ext>
            </a:extLst>
          </p:cNvPr>
          <p:cNvSpPr>
            <a:spLocks noGrp="1"/>
          </p:cNvSpPr>
          <p:nvPr>
            <p:ph type="title"/>
          </p:nvPr>
        </p:nvSpPr>
        <p:spPr/>
        <p:txBody>
          <a:bodyPr/>
          <a:lstStyle/>
          <a:p>
            <a:r>
              <a:rPr lang="en-US" dirty="0"/>
              <a:t>Jupyter Lab</a:t>
            </a:r>
          </a:p>
        </p:txBody>
      </p:sp>
      <p:sp>
        <p:nvSpPr>
          <p:cNvPr id="3" name="Content Placeholder 2">
            <a:extLst>
              <a:ext uri="{FF2B5EF4-FFF2-40B4-BE49-F238E27FC236}">
                <a16:creationId xmlns:a16="http://schemas.microsoft.com/office/drawing/2014/main" id="{01C7B87B-57FA-31B4-35AB-F1B25F7B6312}"/>
              </a:ext>
            </a:extLst>
          </p:cNvPr>
          <p:cNvSpPr>
            <a:spLocks noGrp="1"/>
          </p:cNvSpPr>
          <p:nvPr>
            <p:ph idx="1"/>
          </p:nvPr>
        </p:nvSpPr>
        <p:spPr>
          <a:xfrm>
            <a:off x="5317523" y="1478844"/>
            <a:ext cx="6264876" cy="4647321"/>
          </a:xfrm>
        </p:spPr>
        <p:txBody>
          <a:bodyPr>
            <a:normAutofit fontScale="92500" lnSpcReduction="20000"/>
          </a:bodyPr>
          <a:lstStyle/>
          <a:p>
            <a:pPr marL="457200" indent="-457200">
              <a:buFont typeface="Arial" panose="020B0604020202020204" pitchFamily="34" charset="0"/>
              <a:buChar char="•"/>
            </a:pPr>
            <a:r>
              <a:rPr lang="en-US" dirty="0"/>
              <a:t>Builds on and extends Jupyter Notebook.</a:t>
            </a:r>
          </a:p>
          <a:p>
            <a:pPr marL="457200" indent="-457200">
              <a:buFont typeface="Arial" panose="020B0604020202020204" pitchFamily="34" charset="0"/>
              <a:buChar char="•"/>
            </a:pPr>
            <a:r>
              <a:rPr lang="en-US" dirty="0"/>
              <a:t>Gives flexible tabular interface allowing for multiple notebooks to be viewed/edited.</a:t>
            </a:r>
          </a:p>
          <a:p>
            <a:pPr marL="457200" indent="-457200">
              <a:buFont typeface="Arial" panose="020B0604020202020204" pitchFamily="34" charset="0"/>
              <a:buChar char="•"/>
            </a:pPr>
            <a:r>
              <a:rPr lang="en-US" dirty="0"/>
              <a:t>Provides:</a:t>
            </a:r>
          </a:p>
          <a:p>
            <a:pPr marL="914400" lvl="1" indent="-457200">
              <a:buFont typeface="Arial" panose="020B0604020202020204" pitchFamily="34" charset="0"/>
              <a:buChar char="•"/>
            </a:pPr>
            <a:r>
              <a:rPr lang="en-US" dirty="0"/>
              <a:t> File Browser</a:t>
            </a:r>
          </a:p>
          <a:p>
            <a:pPr marL="914400" lvl="1" indent="-457200">
              <a:buFont typeface="Arial" panose="020B0604020202020204" pitchFamily="34" charset="0"/>
              <a:buChar char="•"/>
            </a:pPr>
            <a:r>
              <a:rPr lang="en-US" dirty="0"/>
              <a:t> Extension Manager</a:t>
            </a:r>
          </a:p>
          <a:p>
            <a:pPr marL="914400" lvl="1" indent="-457200">
              <a:buFont typeface="Arial" panose="020B0604020202020204" pitchFamily="34" charset="0"/>
              <a:buChar char="•"/>
            </a:pPr>
            <a:r>
              <a:rPr lang="en-US" dirty="0"/>
              <a:t> </a:t>
            </a:r>
            <a:r>
              <a:rPr lang="en-US" dirty="0">
                <a:solidFill>
                  <a:srgbClr val="FF0000"/>
                </a:solidFill>
              </a:rPr>
              <a:t>Debugging Tools</a:t>
            </a:r>
            <a:r>
              <a:rPr lang="en-US" dirty="0"/>
              <a:t> (as of v3.0).</a:t>
            </a:r>
          </a:p>
          <a:p>
            <a:pPr marL="914400" lvl="1" indent="-457200">
              <a:buFont typeface="Arial" panose="020B0604020202020204" pitchFamily="34" charset="0"/>
              <a:buChar char="•"/>
            </a:pPr>
            <a:r>
              <a:rPr lang="en-US" dirty="0"/>
              <a:t> Console and Terminal Access</a:t>
            </a:r>
          </a:p>
          <a:p>
            <a:pPr marL="914400" lvl="1" indent="-457200">
              <a:buFont typeface="Arial" panose="020B0604020202020204" pitchFamily="34" charset="0"/>
              <a:buChar char="•"/>
            </a:pPr>
            <a:r>
              <a:rPr lang="en-US" dirty="0"/>
              <a:t> Editors for Markdown and Scripts</a:t>
            </a:r>
          </a:p>
          <a:p>
            <a:endParaRPr lang="en-US" dirty="0"/>
          </a:p>
        </p:txBody>
      </p:sp>
      <p:pic>
        <p:nvPicPr>
          <p:cNvPr id="1026" name="Picture 2" descr="examples of jupyterlab workspaces in single document and multiple document workspaces">
            <a:extLst>
              <a:ext uri="{FF2B5EF4-FFF2-40B4-BE49-F238E27FC236}">
                <a16:creationId xmlns:a16="http://schemas.microsoft.com/office/drawing/2014/main" id="{2E76068A-2CB2-9DA1-2BB0-4B4DAC744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32" y="1478844"/>
            <a:ext cx="5005991" cy="3546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A8C58C-006E-F1B7-0519-59812F91B62E}"/>
              </a:ext>
            </a:extLst>
          </p:cNvPr>
          <p:cNvSpPr txBox="1"/>
          <p:nvPr/>
        </p:nvSpPr>
        <p:spPr>
          <a:xfrm>
            <a:off x="2081048" y="4810542"/>
            <a:ext cx="1233030" cy="246221"/>
          </a:xfrm>
          <a:prstGeom prst="rect">
            <a:avLst/>
          </a:prstGeom>
          <a:noFill/>
        </p:spPr>
        <p:txBody>
          <a:bodyPr wrap="none" rtlCol="0">
            <a:spAutoFit/>
          </a:bodyPr>
          <a:lstStyle/>
          <a:p>
            <a:r>
              <a:rPr lang="en-US" sz="1000" dirty="0"/>
              <a:t>*https://</a:t>
            </a:r>
            <a:r>
              <a:rPr lang="en-US" sz="1000" dirty="0" err="1"/>
              <a:t>jupyter.org</a:t>
            </a:r>
            <a:endParaRPr lang="en-US" sz="1000" dirty="0"/>
          </a:p>
        </p:txBody>
      </p:sp>
    </p:spTree>
    <p:extLst>
      <p:ext uri="{BB962C8B-B14F-4D97-AF65-F5344CB8AC3E}">
        <p14:creationId xmlns:p14="http://schemas.microsoft.com/office/powerpoint/2010/main" val="1814488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t>hielsber-tamu</a:t>
            </a:r>
            <a:r>
              <a:rPr lang="en-US" b="1" dirty="0"/>
              <a:t>/tamids-ds-bootcamp-python-0822</a:t>
            </a:r>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2"/>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Videos range from 1 min to 14 min in length</a:t>
            </a:r>
          </a:p>
          <a:p>
            <a:endParaRPr lang="en-US" dirty="0"/>
          </a:p>
          <a:p>
            <a:endParaRPr lang="en-US" dirty="0"/>
          </a:p>
        </p:txBody>
      </p:sp>
    </p:spTree>
    <p:extLst>
      <p:ext uri="{BB962C8B-B14F-4D97-AF65-F5344CB8AC3E}">
        <p14:creationId xmlns:p14="http://schemas.microsoft.com/office/powerpoint/2010/main" val="151511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7D1D-B6D3-7FB8-3ECB-53BC8D45CF6F}"/>
              </a:ext>
            </a:extLst>
          </p:cNvPr>
          <p:cNvSpPr>
            <a:spLocks noGrp="1"/>
          </p:cNvSpPr>
          <p:nvPr>
            <p:ph type="title"/>
          </p:nvPr>
        </p:nvSpPr>
        <p:spPr/>
        <p:txBody>
          <a:bodyPr/>
          <a:lstStyle/>
          <a:p>
            <a:r>
              <a:rPr lang="en-US" dirty="0"/>
              <a:t>Jupyter Hub</a:t>
            </a:r>
          </a:p>
        </p:txBody>
      </p:sp>
      <p:sp>
        <p:nvSpPr>
          <p:cNvPr id="3" name="Content Placeholder 2">
            <a:extLst>
              <a:ext uri="{FF2B5EF4-FFF2-40B4-BE49-F238E27FC236}">
                <a16:creationId xmlns:a16="http://schemas.microsoft.com/office/drawing/2014/main" id="{87C33ED5-21BF-6AF8-C8F8-A546584878FC}"/>
              </a:ext>
            </a:extLst>
          </p:cNvPr>
          <p:cNvSpPr>
            <a:spLocks noGrp="1"/>
          </p:cNvSpPr>
          <p:nvPr>
            <p:ph idx="1"/>
          </p:nvPr>
        </p:nvSpPr>
        <p:spPr>
          <a:xfrm>
            <a:off x="609600" y="1478844"/>
            <a:ext cx="5969876" cy="4837873"/>
          </a:xfrm>
        </p:spPr>
        <p:txBody>
          <a:bodyPr>
            <a:noAutofit/>
          </a:bodyPr>
          <a:lstStyle/>
          <a:p>
            <a:pPr marL="457200" indent="-457200">
              <a:buFont typeface="Arial" panose="020B0604020202020204" pitchFamily="34" charset="0"/>
              <a:buChar char="•"/>
            </a:pPr>
            <a:r>
              <a:rPr lang="en-US" sz="2400" dirty="0"/>
              <a:t>Multi-user version of Jupyter Notebook.</a:t>
            </a:r>
          </a:p>
          <a:p>
            <a:pPr marL="457200" indent="-457200">
              <a:buFont typeface="Arial" panose="020B0604020202020204" pitchFamily="34" charset="0"/>
              <a:buChar char="•"/>
            </a:pPr>
            <a:r>
              <a:rPr lang="en-US" sz="2400" dirty="0"/>
              <a:t>Built for companies, classrooms and research labs.</a:t>
            </a:r>
          </a:p>
          <a:p>
            <a:pPr marL="457200" indent="-457200">
              <a:buFont typeface="Arial" panose="020B0604020202020204" pitchFamily="34" charset="0"/>
              <a:buChar char="•"/>
            </a:pPr>
            <a:r>
              <a:rPr lang="en-US" sz="2400" dirty="0"/>
              <a:t>Allows an organization to deploy notebooks to large numbers of users, using Docker and Kubernetes.</a:t>
            </a:r>
          </a:p>
          <a:p>
            <a:pPr marL="457200" indent="-457200">
              <a:buFont typeface="Arial" panose="020B0604020202020204" pitchFamily="34" charset="0"/>
              <a:buChar char="•"/>
            </a:pPr>
            <a:r>
              <a:rPr lang="en-US" sz="2400" dirty="0"/>
              <a:t>Supports pluggable authentication.</a:t>
            </a:r>
          </a:p>
          <a:p>
            <a:pPr marL="457200" indent="-457200">
              <a:buFont typeface="Arial" panose="020B0604020202020204" pitchFamily="34" charset="0"/>
              <a:buChar char="•"/>
            </a:pPr>
            <a:r>
              <a:rPr lang="en-US" sz="2400" dirty="0"/>
              <a:t>Google </a:t>
            </a:r>
            <a:r>
              <a:rPr lang="en-US" sz="2400" dirty="0" err="1"/>
              <a:t>Colab</a:t>
            </a:r>
            <a:r>
              <a:rPr lang="en-US" sz="2400" dirty="0"/>
              <a:t> is similar, but not the same product. </a:t>
            </a:r>
          </a:p>
          <a:p>
            <a:endParaRPr lang="en-US" sz="2400" dirty="0"/>
          </a:p>
          <a:p>
            <a:endParaRPr lang="en-US" sz="2400" dirty="0"/>
          </a:p>
        </p:txBody>
      </p:sp>
      <p:pic>
        <p:nvPicPr>
          <p:cNvPr id="4" name="Picture 6" descr="Project Jupyter | JupyterHub">
            <a:extLst>
              <a:ext uri="{FF2B5EF4-FFF2-40B4-BE49-F238E27FC236}">
                <a16:creationId xmlns:a16="http://schemas.microsoft.com/office/drawing/2014/main" id="{B5F282A0-4783-8B9D-A6B1-1582991FB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041" y="2440458"/>
            <a:ext cx="5472603" cy="23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518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5667-32A5-7B2F-CAB3-BB543D9FB195}"/>
              </a:ext>
            </a:extLst>
          </p:cNvPr>
          <p:cNvSpPr>
            <a:spLocks noGrp="1"/>
          </p:cNvSpPr>
          <p:nvPr>
            <p:ph type="title"/>
          </p:nvPr>
        </p:nvSpPr>
        <p:spPr/>
        <p:txBody>
          <a:bodyPr/>
          <a:lstStyle/>
          <a:p>
            <a:r>
              <a:rPr lang="en-US" dirty="0"/>
              <a:t>Voilà</a:t>
            </a:r>
          </a:p>
        </p:txBody>
      </p:sp>
      <p:sp>
        <p:nvSpPr>
          <p:cNvPr id="3" name="Content Placeholder 2">
            <a:extLst>
              <a:ext uri="{FF2B5EF4-FFF2-40B4-BE49-F238E27FC236}">
                <a16:creationId xmlns:a16="http://schemas.microsoft.com/office/drawing/2014/main" id="{818C9BFD-B091-3C99-992F-22D4CE110DA8}"/>
              </a:ext>
            </a:extLst>
          </p:cNvPr>
          <p:cNvSpPr>
            <a:spLocks noGrp="1"/>
          </p:cNvSpPr>
          <p:nvPr>
            <p:ph idx="1"/>
          </p:nvPr>
        </p:nvSpPr>
        <p:spPr/>
        <p:txBody>
          <a:bodyPr/>
          <a:lstStyle/>
          <a:p>
            <a:pPr marL="457200" indent="-457200">
              <a:buFont typeface="Arial" panose="020B0604020202020204" pitchFamily="34" charset="0"/>
              <a:buChar char="•"/>
            </a:pPr>
            <a:r>
              <a:rPr lang="en-US" dirty="0"/>
              <a:t>Converts notebooks into secure, stand-alone web applications that you can customize and share.</a:t>
            </a:r>
          </a:p>
        </p:txBody>
      </p:sp>
      <p:pic>
        <p:nvPicPr>
          <p:cNvPr id="5122" name="Picture 2" descr="examples of Voilà dashboards">
            <a:extLst>
              <a:ext uri="{FF2B5EF4-FFF2-40B4-BE49-F238E27FC236}">
                <a16:creationId xmlns:a16="http://schemas.microsoft.com/office/drawing/2014/main" id="{CF4877AC-979E-9A7D-F25F-C3B3147DC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656" y="2644345"/>
            <a:ext cx="4826685" cy="390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15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2A38-8066-8048-0665-5CF5291D9ECD}"/>
              </a:ext>
            </a:extLst>
          </p:cNvPr>
          <p:cNvSpPr>
            <a:spLocks noGrp="1"/>
          </p:cNvSpPr>
          <p:nvPr>
            <p:ph type="title"/>
          </p:nvPr>
        </p:nvSpPr>
        <p:spPr/>
        <p:txBody>
          <a:bodyPr/>
          <a:lstStyle/>
          <a:p>
            <a:r>
              <a:rPr lang="en-US" dirty="0"/>
              <a:t>Anaconda</a:t>
            </a:r>
          </a:p>
        </p:txBody>
      </p:sp>
      <p:sp>
        <p:nvSpPr>
          <p:cNvPr id="3" name="Content Placeholder 2">
            <a:extLst>
              <a:ext uri="{FF2B5EF4-FFF2-40B4-BE49-F238E27FC236}">
                <a16:creationId xmlns:a16="http://schemas.microsoft.com/office/drawing/2014/main" id="{DB0FA32E-9F3B-B0C0-19A8-3F9C5D3F0B6F}"/>
              </a:ext>
            </a:extLst>
          </p:cNvPr>
          <p:cNvSpPr>
            <a:spLocks noGrp="1"/>
          </p:cNvSpPr>
          <p:nvPr>
            <p:ph idx="1"/>
          </p:nvPr>
        </p:nvSpPr>
        <p:spPr>
          <a:xfrm>
            <a:off x="6295691" y="1547107"/>
            <a:ext cx="5395784" cy="4647321"/>
          </a:xfrm>
        </p:spPr>
        <p:txBody>
          <a:bodyPr>
            <a:normAutofit fontScale="85000" lnSpcReduction="10000"/>
          </a:bodyPr>
          <a:lstStyle/>
          <a:p>
            <a:pPr marL="457200" indent="-457200">
              <a:buFont typeface="Arial" panose="020B0604020202020204" pitchFamily="34" charset="0"/>
              <a:buChar char="•"/>
            </a:pPr>
            <a:r>
              <a:rPr lang="en-US" dirty="0"/>
              <a:t>Desktop application that simplifies Python/R package management/environments.</a:t>
            </a:r>
          </a:p>
          <a:p>
            <a:pPr marL="457200" indent="-457200">
              <a:buFont typeface="Arial" panose="020B0604020202020204" pitchFamily="34" charset="0"/>
              <a:buChar char="•"/>
            </a:pPr>
            <a:r>
              <a:rPr lang="en-US" dirty="0"/>
              <a:t>Uses </a:t>
            </a:r>
            <a:r>
              <a:rPr lang="en-US" dirty="0" err="1"/>
              <a:t>conda</a:t>
            </a:r>
            <a:r>
              <a:rPr lang="en-US" dirty="0"/>
              <a:t>, with a repository of 8000+ packages.</a:t>
            </a:r>
          </a:p>
          <a:p>
            <a:pPr marL="457200" indent="-457200">
              <a:buFont typeface="Arial" panose="020B0604020202020204" pitchFamily="34" charset="0"/>
              <a:buChar char="•"/>
            </a:pPr>
            <a:r>
              <a:rPr lang="en-US" dirty="0"/>
              <a:t>Simple download-and-install package that includes several pre-installed applications, including </a:t>
            </a:r>
            <a:r>
              <a:rPr lang="en-US" dirty="0">
                <a:solidFill>
                  <a:schemeClr val="tx1"/>
                </a:solidFill>
              </a:rPr>
              <a:t>Jupyter Notebook</a:t>
            </a:r>
            <a:r>
              <a:rPr lang="en-US" dirty="0"/>
              <a:t>, </a:t>
            </a:r>
            <a:r>
              <a:rPr lang="en-US" dirty="0" err="1">
                <a:solidFill>
                  <a:schemeClr val="tx1"/>
                </a:solidFill>
              </a:rPr>
              <a:t>Rstudio</a:t>
            </a:r>
            <a:r>
              <a:rPr lang="en-US" dirty="0"/>
              <a:t>, </a:t>
            </a:r>
            <a:r>
              <a:rPr lang="en-US" dirty="0">
                <a:solidFill>
                  <a:schemeClr val="tx1"/>
                </a:solidFill>
              </a:rPr>
              <a:t>Spyder</a:t>
            </a:r>
            <a:r>
              <a:rPr lang="en-US" dirty="0"/>
              <a:t> and others.</a:t>
            </a:r>
          </a:p>
          <a:p>
            <a:endParaRPr lang="en-US" dirty="0"/>
          </a:p>
        </p:txBody>
      </p:sp>
      <p:pic>
        <p:nvPicPr>
          <p:cNvPr id="6150" name="Picture 6" descr="Get Started With Anaconda Navigator Graphical Interface - OSTechNix">
            <a:extLst>
              <a:ext uri="{FF2B5EF4-FFF2-40B4-BE49-F238E27FC236}">
                <a16:creationId xmlns:a16="http://schemas.microsoft.com/office/drawing/2014/main" id="{C1897FE0-9638-7980-CB3E-7D71B6565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07" y="1547107"/>
            <a:ext cx="5723111" cy="32352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28AE29-30CE-D77E-E1A4-5E8278041EF6}"/>
              </a:ext>
            </a:extLst>
          </p:cNvPr>
          <p:cNvSpPr txBox="1"/>
          <p:nvPr/>
        </p:nvSpPr>
        <p:spPr>
          <a:xfrm>
            <a:off x="1252667" y="4855936"/>
            <a:ext cx="4290884" cy="523220"/>
          </a:xfrm>
          <a:prstGeom prst="rect">
            <a:avLst/>
          </a:prstGeom>
          <a:noFill/>
        </p:spPr>
        <p:txBody>
          <a:bodyPr wrap="square">
            <a:spAutoFit/>
          </a:bodyPr>
          <a:lstStyle/>
          <a:p>
            <a:r>
              <a:rPr lang="en-US" sz="2700" dirty="0">
                <a:hlinkClick r:id="rId4"/>
              </a:rPr>
              <a:t>https://www.anaconda.com</a:t>
            </a:r>
            <a:endParaRPr lang="en-US" sz="2700" dirty="0"/>
          </a:p>
        </p:txBody>
      </p:sp>
    </p:spTree>
    <p:extLst>
      <p:ext uri="{BB962C8B-B14F-4D97-AF65-F5344CB8AC3E}">
        <p14:creationId xmlns:p14="http://schemas.microsoft.com/office/powerpoint/2010/main" val="807685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1115-E5B6-303F-04D3-64D135F2AE6D}"/>
              </a:ext>
            </a:extLst>
          </p:cNvPr>
          <p:cNvSpPr>
            <a:spLocks noGrp="1"/>
          </p:cNvSpPr>
          <p:nvPr>
            <p:ph type="title"/>
          </p:nvPr>
        </p:nvSpPr>
        <p:spPr/>
        <p:txBody>
          <a:bodyPr/>
          <a:lstStyle/>
          <a:p>
            <a:r>
              <a:rPr lang="en-US" dirty="0"/>
              <a:t>Google </a:t>
            </a:r>
            <a:r>
              <a:rPr lang="en-US" dirty="0" err="1"/>
              <a:t>Colab</a:t>
            </a:r>
            <a:endParaRPr lang="en-US" dirty="0"/>
          </a:p>
        </p:txBody>
      </p:sp>
      <p:sp>
        <p:nvSpPr>
          <p:cNvPr id="3" name="Content Placeholder 2">
            <a:extLst>
              <a:ext uri="{FF2B5EF4-FFF2-40B4-BE49-F238E27FC236}">
                <a16:creationId xmlns:a16="http://schemas.microsoft.com/office/drawing/2014/main" id="{887B4C00-9FF6-18E5-B7B8-FBD9A04001AF}"/>
              </a:ext>
            </a:extLst>
          </p:cNvPr>
          <p:cNvSpPr>
            <a:spLocks noGrp="1"/>
          </p:cNvSpPr>
          <p:nvPr>
            <p:ph idx="1"/>
          </p:nvPr>
        </p:nvSpPr>
        <p:spPr>
          <a:xfrm>
            <a:off x="609600" y="1478844"/>
            <a:ext cx="6949646" cy="4647321"/>
          </a:xfrm>
        </p:spPr>
        <p:txBody>
          <a:bodyPr>
            <a:normAutofit/>
          </a:bodyPr>
          <a:lstStyle/>
          <a:p>
            <a:pPr marL="457200" indent="-457200">
              <a:buFont typeface="Arial" panose="020B0604020202020204" pitchFamily="34" charset="0"/>
              <a:buChar char="•"/>
            </a:pPr>
            <a:r>
              <a:rPr lang="en-US" sz="2200" dirty="0"/>
              <a:t>Requires a Google account.</a:t>
            </a:r>
          </a:p>
          <a:p>
            <a:pPr marL="457200" indent="-457200">
              <a:buFont typeface="Arial" panose="020B0604020202020204" pitchFamily="34" charset="0"/>
              <a:buChar char="•"/>
            </a:pPr>
            <a:r>
              <a:rPr lang="en-US" sz="2200" dirty="0"/>
              <a:t>Free (limited) cloud service for running </a:t>
            </a:r>
          </a:p>
          <a:p>
            <a:r>
              <a:rPr lang="en-US" sz="2200" dirty="0"/>
              <a:t>	Jupyter Notebooks in private VMs.</a:t>
            </a:r>
          </a:p>
          <a:p>
            <a:pPr marL="457200" indent="-457200">
              <a:buFont typeface="Arial" panose="020B0604020202020204" pitchFamily="34" charset="0"/>
              <a:buChar char="•"/>
            </a:pPr>
            <a:r>
              <a:rPr lang="en-US" sz="2200" dirty="0"/>
              <a:t>VMs can include GPUs (e.g. to accelerate </a:t>
            </a:r>
          </a:p>
          <a:p>
            <a:r>
              <a:rPr lang="en-US" sz="2200" dirty="0"/>
              <a:t>	ML applications using TensorFlow).</a:t>
            </a:r>
          </a:p>
          <a:p>
            <a:pPr marL="457200" indent="-457200">
              <a:buFont typeface="Arial" panose="020B0604020202020204" pitchFamily="34" charset="0"/>
              <a:buChar char="•"/>
            </a:pPr>
            <a:r>
              <a:rPr lang="en-US" sz="2200" dirty="0"/>
              <a:t>Paid plans provide more resources:</a:t>
            </a:r>
          </a:p>
          <a:p>
            <a:pPr marL="914400" lvl="1" indent="-457200">
              <a:buFont typeface="Arial" panose="020B0604020202020204" pitchFamily="34" charset="0"/>
              <a:buChar char="•"/>
            </a:pPr>
            <a:r>
              <a:rPr lang="en-US" sz="1800" dirty="0"/>
              <a:t>Faster GPU’s</a:t>
            </a:r>
          </a:p>
          <a:p>
            <a:pPr marL="914400" lvl="1" indent="-457200">
              <a:buFont typeface="Arial" panose="020B0604020202020204" pitchFamily="34" charset="0"/>
              <a:buChar char="•"/>
            </a:pPr>
            <a:r>
              <a:rPr lang="en-US" sz="1800" dirty="0"/>
              <a:t>More memory</a:t>
            </a:r>
          </a:p>
          <a:p>
            <a:pPr marL="914400" lvl="1" indent="-457200">
              <a:buFont typeface="Arial" panose="020B0604020202020204" pitchFamily="34" charset="0"/>
              <a:buChar char="•"/>
            </a:pPr>
            <a:r>
              <a:rPr lang="en-US" sz="1800" dirty="0"/>
              <a:t>Longer runtimes</a:t>
            </a:r>
          </a:p>
          <a:p>
            <a:pPr marL="457200" indent="-457200">
              <a:buFont typeface="Arial" panose="020B0604020202020204" pitchFamily="34" charset="0"/>
              <a:buChar char="•"/>
            </a:pPr>
            <a:r>
              <a:rPr lang="en-US" sz="2200" dirty="0"/>
              <a:t>Frequently Asked Questions: </a:t>
            </a:r>
            <a:r>
              <a:rPr lang="en-US" sz="2200" dirty="0">
                <a:hlinkClick r:id="rId3"/>
              </a:rPr>
              <a:t>https://research.google.com/colaboratory/faq.html</a:t>
            </a:r>
            <a:endParaRPr lang="en-US" sz="2200" dirty="0"/>
          </a:p>
          <a:p>
            <a:endParaRPr lang="en-US" sz="2200" dirty="0"/>
          </a:p>
        </p:txBody>
      </p:sp>
      <p:pic>
        <p:nvPicPr>
          <p:cNvPr id="7170" name="Picture 2" descr="Google Colab | Logopedia | Fandom">
            <a:extLst>
              <a:ext uri="{FF2B5EF4-FFF2-40B4-BE49-F238E27FC236}">
                <a16:creationId xmlns:a16="http://schemas.microsoft.com/office/drawing/2014/main" id="{2D1CA9C0-3048-D830-59BE-140C9EBBD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78844"/>
            <a:ext cx="5920032" cy="2616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E57EB3-899D-3040-32C4-45AAC44500D3}"/>
              </a:ext>
            </a:extLst>
          </p:cNvPr>
          <p:cNvSpPr txBox="1"/>
          <p:nvPr/>
        </p:nvSpPr>
        <p:spPr>
          <a:xfrm>
            <a:off x="6995988" y="3802504"/>
            <a:ext cx="4120055" cy="430887"/>
          </a:xfrm>
          <a:prstGeom prst="rect">
            <a:avLst/>
          </a:prstGeom>
          <a:noFill/>
        </p:spPr>
        <p:txBody>
          <a:bodyPr wrap="square">
            <a:spAutoFit/>
          </a:bodyPr>
          <a:lstStyle/>
          <a:p>
            <a:r>
              <a:rPr lang="en-US" sz="2200" dirty="0">
                <a:hlinkClick r:id="rId5"/>
              </a:rPr>
              <a:t>https://colab.research.google.com</a:t>
            </a:r>
            <a:endParaRPr lang="en-US" sz="2200" dirty="0"/>
          </a:p>
        </p:txBody>
      </p:sp>
    </p:spTree>
    <p:extLst>
      <p:ext uri="{BB962C8B-B14F-4D97-AF65-F5344CB8AC3E}">
        <p14:creationId xmlns:p14="http://schemas.microsoft.com/office/powerpoint/2010/main" val="3503377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0881-5BCB-BBE6-0806-4AEB1703D035}"/>
              </a:ext>
            </a:extLst>
          </p:cNvPr>
          <p:cNvSpPr>
            <a:spLocks noGrp="1"/>
          </p:cNvSpPr>
          <p:nvPr>
            <p:ph type="title"/>
          </p:nvPr>
        </p:nvSpPr>
        <p:spPr/>
        <p:txBody>
          <a:bodyPr/>
          <a:lstStyle/>
          <a:p>
            <a:r>
              <a:rPr lang="en-US" dirty="0"/>
              <a:t>Google </a:t>
            </a:r>
            <a:r>
              <a:rPr lang="en-US" dirty="0" err="1"/>
              <a:t>Colab</a:t>
            </a:r>
            <a:endParaRPr lang="en-US" dirty="0"/>
          </a:p>
        </p:txBody>
      </p:sp>
      <p:sp>
        <p:nvSpPr>
          <p:cNvPr id="3" name="Content Placeholder 2">
            <a:extLst>
              <a:ext uri="{FF2B5EF4-FFF2-40B4-BE49-F238E27FC236}">
                <a16:creationId xmlns:a16="http://schemas.microsoft.com/office/drawing/2014/main" id="{E8891ED4-DCBB-BF5E-B8AE-AC971AA21A6F}"/>
              </a:ext>
            </a:extLst>
          </p:cNvPr>
          <p:cNvSpPr>
            <a:spLocks noGrp="1"/>
          </p:cNvSpPr>
          <p:nvPr>
            <p:ph idx="1"/>
          </p:nvPr>
        </p:nvSpPr>
        <p:spPr>
          <a:xfrm>
            <a:off x="609601" y="1478844"/>
            <a:ext cx="5643282" cy="4647321"/>
          </a:xfrm>
        </p:spPr>
        <p:txBody>
          <a:bodyPr>
            <a:normAutofit fontScale="77500" lnSpcReduction="20000"/>
          </a:bodyPr>
          <a:lstStyle/>
          <a:p>
            <a:pPr marL="457200" indent="-457200">
              <a:buFont typeface="Arial" panose="020B0604020202020204" pitchFamily="34" charset="0"/>
              <a:buChar char="•"/>
            </a:pPr>
            <a:r>
              <a:rPr lang="en-US" dirty="0"/>
              <a:t>Open </a:t>
            </a:r>
            <a:r>
              <a:rPr lang="en-US" dirty="0">
                <a:hlinkClick r:id="rId2"/>
              </a:rPr>
              <a:t>colab.research.google.com</a:t>
            </a:r>
            <a:endParaRPr lang="en-US" dirty="0"/>
          </a:p>
          <a:p>
            <a:pPr marL="457200" indent="-457200">
              <a:buFont typeface="Arial" panose="020B0604020202020204" pitchFamily="34" charset="0"/>
              <a:buChar char="•"/>
            </a:pPr>
            <a:r>
              <a:rPr lang="en-US" dirty="0"/>
              <a:t>If the popup (see image) does not appear then select </a:t>
            </a:r>
            <a:r>
              <a:rPr lang="en-US" dirty="0">
                <a:solidFill>
                  <a:schemeClr val="tx1"/>
                </a:solidFill>
              </a:rPr>
              <a:t>File &gt; Open Notebook</a:t>
            </a:r>
            <a:r>
              <a:rPr lang="en-US" dirty="0"/>
              <a:t>.</a:t>
            </a:r>
          </a:p>
          <a:p>
            <a:pPr marL="457200" indent="-457200">
              <a:buFont typeface="Arial" panose="020B0604020202020204" pitchFamily="34" charset="0"/>
              <a:buChar char="•"/>
            </a:pPr>
            <a:r>
              <a:rPr lang="en-US" dirty="0"/>
              <a:t>Select GitHub from the top bar.</a:t>
            </a:r>
          </a:p>
          <a:p>
            <a:pPr marL="457200" indent="-457200">
              <a:buFont typeface="Arial" panose="020B0604020202020204" pitchFamily="34" charset="0"/>
              <a:buChar char="•"/>
            </a:pPr>
            <a:r>
              <a:rPr lang="en-US" dirty="0"/>
              <a:t>Enter </a:t>
            </a:r>
            <a:r>
              <a:rPr lang="en-US" dirty="0" err="1">
                <a:solidFill>
                  <a:schemeClr val="tx1"/>
                </a:solidFill>
              </a:rPr>
              <a:t>hielsber-tamu</a:t>
            </a:r>
            <a:r>
              <a:rPr lang="en-US" dirty="0"/>
              <a:t> and press enter or click the magnifying glass on the right.</a:t>
            </a:r>
          </a:p>
          <a:p>
            <a:pPr marL="457200" indent="-457200">
              <a:buFont typeface="Arial" panose="020B0604020202020204" pitchFamily="34" charset="0"/>
              <a:buChar char="•"/>
            </a:pPr>
            <a:r>
              <a:rPr lang="en-US" dirty="0"/>
              <a:t>Select the </a:t>
            </a:r>
            <a:r>
              <a:rPr lang="en-US" dirty="0">
                <a:solidFill>
                  <a:schemeClr val="tx1"/>
                </a:solidFill>
              </a:rPr>
              <a:t>tamids-bs-bootcamp-python-0822</a:t>
            </a:r>
            <a:r>
              <a:rPr lang="en-US" dirty="0"/>
              <a:t> repository (main branch).</a:t>
            </a:r>
          </a:p>
          <a:p>
            <a:pPr marL="457200" indent="-457200">
              <a:buFont typeface="Arial" panose="020B0604020202020204" pitchFamily="34" charset="0"/>
              <a:buChar char="•"/>
            </a:pPr>
            <a:r>
              <a:rPr lang="en-US" dirty="0"/>
              <a:t>From the list that follows select the notebook you wish to view.</a:t>
            </a:r>
          </a:p>
          <a:p>
            <a:pPr marL="457200" indent="-457200">
              <a:buFont typeface="Arial" panose="020B0604020202020204" pitchFamily="34" charset="0"/>
              <a:buChar char="•"/>
            </a:pPr>
            <a:endParaRPr lang="en-US" dirty="0"/>
          </a:p>
        </p:txBody>
      </p:sp>
      <p:pic>
        <p:nvPicPr>
          <p:cNvPr id="5" name="Picture 4" descr="Graphical user interface&#10;&#10;Description automatically generated">
            <a:extLst>
              <a:ext uri="{FF2B5EF4-FFF2-40B4-BE49-F238E27FC236}">
                <a16:creationId xmlns:a16="http://schemas.microsoft.com/office/drawing/2014/main" id="{103734BE-905A-3DC6-9F9B-603E32403D6B}"/>
              </a:ext>
            </a:extLst>
          </p:cNvPr>
          <p:cNvPicPr>
            <a:picLocks noChangeAspect="1"/>
          </p:cNvPicPr>
          <p:nvPr/>
        </p:nvPicPr>
        <p:blipFill>
          <a:blip r:embed="rId3"/>
          <a:stretch>
            <a:fillRect/>
          </a:stretch>
        </p:blipFill>
        <p:spPr>
          <a:xfrm>
            <a:off x="6097373" y="1740028"/>
            <a:ext cx="5485026" cy="3786713"/>
          </a:xfrm>
          <a:prstGeom prst="rect">
            <a:avLst/>
          </a:prstGeom>
        </p:spPr>
      </p:pic>
      <p:sp>
        <p:nvSpPr>
          <p:cNvPr id="7" name="TextBox 6">
            <a:extLst>
              <a:ext uri="{FF2B5EF4-FFF2-40B4-BE49-F238E27FC236}">
                <a16:creationId xmlns:a16="http://schemas.microsoft.com/office/drawing/2014/main" id="{5A3C7D6F-CC92-69A2-E2B6-9E801D3E8983}"/>
              </a:ext>
            </a:extLst>
          </p:cNvPr>
          <p:cNvSpPr txBox="1"/>
          <p:nvPr/>
        </p:nvSpPr>
        <p:spPr>
          <a:xfrm>
            <a:off x="7090087" y="5603259"/>
            <a:ext cx="3499597" cy="369332"/>
          </a:xfrm>
          <a:prstGeom prst="rect">
            <a:avLst/>
          </a:prstGeom>
          <a:noFill/>
        </p:spPr>
        <p:txBody>
          <a:bodyPr wrap="square">
            <a:spAutoFit/>
          </a:bodyPr>
          <a:lstStyle/>
          <a:p>
            <a:r>
              <a:rPr lang="en-US" dirty="0">
                <a:hlinkClick r:id="rId2"/>
              </a:rPr>
              <a:t>https://colab.research.google.com</a:t>
            </a:r>
            <a:endParaRPr lang="en-US" dirty="0"/>
          </a:p>
        </p:txBody>
      </p:sp>
    </p:spTree>
    <p:extLst>
      <p:ext uri="{BB962C8B-B14F-4D97-AF65-F5344CB8AC3E}">
        <p14:creationId xmlns:p14="http://schemas.microsoft.com/office/powerpoint/2010/main" val="200338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Materials</a:t>
            </a:r>
          </a:p>
        </p:txBody>
      </p:sp>
      <p:sp>
        <p:nvSpPr>
          <p:cNvPr id="3" name="Content Placeholder 2"/>
          <p:cNvSpPr>
            <a:spLocks noGrp="1"/>
          </p:cNvSpPr>
          <p:nvPr>
            <p:ph idx="1"/>
          </p:nvPr>
        </p:nvSpPr>
        <p:spPr/>
        <p:txBody>
          <a:bodyPr>
            <a:normAutofit fontScale="92500" lnSpcReduction="10000"/>
          </a:bodyPr>
          <a:lstStyle/>
          <a:p>
            <a:r>
              <a:rPr lang="en-US" dirty="0" err="1">
                <a:solidFill>
                  <a:schemeClr val="tx1"/>
                </a:solidFill>
              </a:rPr>
              <a:t>Github</a:t>
            </a:r>
            <a:r>
              <a:rPr lang="en-US" dirty="0">
                <a:solidFill>
                  <a:schemeClr val="tx1"/>
                </a:solidFill>
              </a:rPr>
              <a:t>:</a:t>
            </a:r>
            <a:endParaRPr lang="en-US" dirty="0"/>
          </a:p>
          <a:p>
            <a:pPr marL="457200" indent="-457200">
              <a:buFont typeface="Arial" panose="020B0604020202020204" pitchFamily="34" charset="0"/>
              <a:buChar char="•"/>
            </a:pPr>
            <a:r>
              <a:rPr lang="en-US" b="1" dirty="0" err="1"/>
              <a:t>hielsber-tamu</a:t>
            </a:r>
            <a:r>
              <a:rPr lang="en-US" b="1" dirty="0"/>
              <a:t>/tamids-ds-bootcamp-python-0822</a:t>
            </a:r>
          </a:p>
          <a:p>
            <a:pPr marL="457200" indent="-457200">
              <a:buFont typeface="Arial" panose="020B0604020202020204" pitchFamily="34" charset="0"/>
              <a:buChar char="•"/>
            </a:pPr>
            <a:r>
              <a:rPr lang="en-US" dirty="0"/>
              <a:t>Contains all materials you will see today</a:t>
            </a:r>
          </a:p>
          <a:p>
            <a:endParaRPr lang="en-US" dirty="0"/>
          </a:p>
          <a:p>
            <a:r>
              <a:rPr lang="en-US" dirty="0">
                <a:solidFill>
                  <a:schemeClr val="tx1"/>
                </a:solidFill>
              </a:rPr>
              <a:t>TAMIDS Python Primer</a:t>
            </a:r>
            <a:r>
              <a:rPr lang="en-US" dirty="0"/>
              <a:t>:</a:t>
            </a:r>
          </a:p>
          <a:p>
            <a:pPr marL="457200" indent="-457200">
              <a:buFont typeface="Arial" panose="020B0604020202020204" pitchFamily="34" charset="0"/>
              <a:buChar char="•"/>
            </a:pPr>
            <a:r>
              <a:rPr lang="en-US" dirty="0">
                <a:hlinkClick r:id="rId3"/>
              </a:rPr>
              <a:t>https://training.tamids.tamu.edu/python-primer/</a:t>
            </a:r>
            <a:endParaRPr lang="en-US" dirty="0"/>
          </a:p>
          <a:p>
            <a:pPr marL="457200" indent="-457200">
              <a:buFont typeface="Arial" panose="020B0604020202020204" pitchFamily="34" charset="0"/>
              <a:buChar char="•"/>
            </a:pPr>
            <a:r>
              <a:rPr lang="en-US" dirty="0"/>
              <a:t>Covers everything in this workshop and more</a:t>
            </a:r>
          </a:p>
          <a:p>
            <a:pPr marL="457200" indent="-457200">
              <a:buFont typeface="Arial" panose="020B0604020202020204" pitchFamily="34" charset="0"/>
              <a:buChar char="•"/>
            </a:pPr>
            <a:r>
              <a:rPr lang="en-US" dirty="0"/>
              <a:t>Consists of 45 videos + Jupyter Notebooks</a:t>
            </a:r>
          </a:p>
          <a:p>
            <a:pPr marL="914400" lvl="1" indent="-457200">
              <a:buFont typeface="Arial" panose="020B0604020202020204" pitchFamily="34" charset="0"/>
              <a:buChar char="•"/>
            </a:pPr>
            <a:r>
              <a:rPr lang="en-US" dirty="0"/>
              <a:t>Video range from 1 min to 14 min in length</a:t>
            </a:r>
          </a:p>
          <a:p>
            <a:endParaRPr lang="en-US" dirty="0"/>
          </a:p>
          <a:p>
            <a:endParaRPr lang="en-US" dirty="0"/>
          </a:p>
        </p:txBody>
      </p:sp>
    </p:spTree>
    <p:extLst>
      <p:ext uri="{BB962C8B-B14F-4D97-AF65-F5344CB8AC3E}">
        <p14:creationId xmlns:p14="http://schemas.microsoft.com/office/powerpoint/2010/main" val="453197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a:t>
            </a:r>
            <a:r>
              <a:rPr lang="en-US" dirty="0" err="1"/>
              <a:t>Colab</a:t>
            </a:r>
            <a:r>
              <a:rPr lang="en-US" dirty="0"/>
              <a:t>)</a:t>
            </a:r>
          </a:p>
        </p:txBody>
      </p:sp>
    </p:spTree>
    <p:extLst>
      <p:ext uri="{BB962C8B-B14F-4D97-AF65-F5344CB8AC3E}">
        <p14:creationId xmlns:p14="http://schemas.microsoft.com/office/powerpoint/2010/main" val="1714915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“Quote, statistic call out, or closing slide to go here”</a:t>
            </a:r>
          </a:p>
        </p:txBody>
      </p:sp>
    </p:spTree>
    <p:extLst>
      <p:ext uri="{BB962C8B-B14F-4D97-AF65-F5344CB8AC3E}">
        <p14:creationId xmlns:p14="http://schemas.microsoft.com/office/powerpoint/2010/main" val="569481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Break</a:t>
            </a:r>
            <a:br>
              <a:rPr lang="en-US" dirty="0"/>
            </a:br>
            <a:r>
              <a:rPr lang="en-US" sz="5300" dirty="0"/>
              <a:t>Return @</a:t>
            </a:r>
            <a:r>
              <a:rPr lang="en-US" dirty="0"/>
              <a:t> </a:t>
            </a:r>
          </a:p>
        </p:txBody>
      </p:sp>
    </p:spTree>
    <p:extLst>
      <p:ext uri="{BB962C8B-B14F-4D97-AF65-F5344CB8AC3E}">
        <p14:creationId xmlns:p14="http://schemas.microsoft.com/office/powerpoint/2010/main" val="4147632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800" dirty="0"/>
              <a:t>Lunch</a:t>
            </a:r>
            <a:br>
              <a:rPr lang="en-US" dirty="0"/>
            </a:br>
            <a:r>
              <a:rPr lang="en-US" sz="5300" dirty="0"/>
              <a:t>Return @</a:t>
            </a:r>
            <a:r>
              <a:rPr lang="en-US" dirty="0"/>
              <a:t> </a:t>
            </a:r>
          </a:p>
        </p:txBody>
      </p:sp>
    </p:spTree>
    <p:extLst>
      <p:ext uri="{BB962C8B-B14F-4D97-AF65-F5344CB8AC3E}">
        <p14:creationId xmlns:p14="http://schemas.microsoft.com/office/powerpoint/2010/main" val="4171623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What is Python?</a:t>
            </a:r>
          </a:p>
          <a:p>
            <a:pPr marL="457200" indent="-457200">
              <a:buFont typeface="Arial" panose="020B0604020202020204" pitchFamily="34" charset="0"/>
              <a:buChar char="•"/>
            </a:pPr>
            <a:r>
              <a:rPr lang="en-US" dirty="0"/>
              <a:t>Python Resources</a:t>
            </a:r>
          </a:p>
          <a:p>
            <a:pPr marL="457200" indent="-457200">
              <a:buFont typeface="Arial" panose="020B0604020202020204" pitchFamily="34" charset="0"/>
              <a:buChar char="•"/>
            </a:pPr>
            <a:r>
              <a:rPr lang="en-US" dirty="0"/>
              <a:t>Enhancement Proposals</a:t>
            </a:r>
          </a:p>
          <a:p>
            <a:pPr marL="457200" indent="-457200">
              <a:buFont typeface="Arial" panose="020B0604020202020204" pitchFamily="34" charset="0"/>
              <a:buChar char="•"/>
            </a:pPr>
            <a:r>
              <a:rPr lang="en-US" dirty="0"/>
              <a:t>Installation Information</a:t>
            </a:r>
          </a:p>
          <a:p>
            <a:pPr marL="457200" indent="-457200">
              <a:buFont typeface="Arial" panose="020B0604020202020204" pitchFamily="34" charset="0"/>
              <a:buChar char="•"/>
            </a:pPr>
            <a:r>
              <a:rPr lang="en-US" dirty="0"/>
              <a:t>Interpreter and IDE’s</a:t>
            </a:r>
          </a:p>
          <a:p>
            <a:pPr marL="457200" indent="-457200">
              <a:buFont typeface="Arial" panose="020B0604020202020204" pitchFamily="34" charset="0"/>
              <a:buChar char="•"/>
            </a:pPr>
            <a:r>
              <a:rPr lang="en-US" dirty="0"/>
              <a:t>Jupyter Project</a:t>
            </a:r>
          </a:p>
          <a:p>
            <a:pPr marL="457200" indent="-457200">
              <a:buFont typeface="Arial" panose="020B0604020202020204" pitchFamily="34" charset="0"/>
              <a:buChar char="•"/>
            </a:pPr>
            <a:r>
              <a:rPr lang="en-US" dirty="0"/>
              <a:t>Anaconda</a:t>
            </a:r>
          </a:p>
          <a:p>
            <a:pPr marL="457200" indent="-457200">
              <a:buFont typeface="Arial" panose="020B0604020202020204" pitchFamily="34" charset="0"/>
              <a:buChar char="•"/>
            </a:pPr>
            <a:r>
              <a:rPr lang="en-US" dirty="0"/>
              <a:t>Google </a:t>
            </a:r>
            <a:r>
              <a:rPr lang="en-US" dirty="0" err="1"/>
              <a:t>Colab</a:t>
            </a:r>
            <a:endParaRPr lang="en-US" dirty="0"/>
          </a:p>
          <a:p>
            <a:pPr marL="457200" indent="-457200">
              <a:buFont typeface="Arial" panose="020B0604020202020204" pitchFamily="34" charset="0"/>
              <a:buChar char="•"/>
            </a:pPr>
            <a:r>
              <a:rPr lang="en-US" dirty="0"/>
              <a:t>Python Language</a:t>
            </a:r>
          </a:p>
        </p:txBody>
      </p:sp>
      <p:pic>
        <p:nvPicPr>
          <p:cNvPr id="4" name="Picture 3">
            <a:extLst>
              <a:ext uri="{FF2B5EF4-FFF2-40B4-BE49-F238E27FC236}">
                <a16:creationId xmlns:a16="http://schemas.microsoft.com/office/drawing/2014/main" id="{A05CAC16-BFA8-EDB5-DE77-08DC427C5A2A}"/>
              </a:ext>
            </a:extLst>
          </p:cNvPr>
          <p:cNvPicPr>
            <a:picLocks noChangeAspect="1"/>
          </p:cNvPicPr>
          <p:nvPr/>
        </p:nvPicPr>
        <p:blipFill rotWithShape="1">
          <a:blip r:embed="rId3"/>
          <a:srcRect l="10638"/>
          <a:stretch/>
        </p:blipFill>
        <p:spPr>
          <a:xfrm>
            <a:off x="6095999" y="1358532"/>
            <a:ext cx="5074475" cy="4647322"/>
          </a:xfrm>
          <a:prstGeom prst="rect">
            <a:avLst/>
          </a:prstGeom>
        </p:spPr>
      </p:pic>
    </p:spTree>
    <p:extLst>
      <p:ext uri="{BB962C8B-B14F-4D97-AF65-F5344CB8AC3E}">
        <p14:creationId xmlns:p14="http://schemas.microsoft.com/office/powerpoint/2010/main" val="399924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720799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1B58-91A0-D13D-729A-36F38BF11FC3}"/>
              </a:ext>
            </a:extLst>
          </p:cNvPr>
          <p:cNvSpPr>
            <a:spLocks noGrp="1"/>
          </p:cNvSpPr>
          <p:nvPr>
            <p:ph type="title"/>
          </p:nvPr>
        </p:nvSpPr>
        <p:spPr/>
        <p:txBody>
          <a:bodyPr>
            <a:normAutofit/>
          </a:bodyPr>
          <a:lstStyle/>
          <a:p>
            <a:r>
              <a:rPr lang="en-US" b="1" dirty="0"/>
              <a:t>What is Python?</a:t>
            </a:r>
            <a:endParaRPr lang="en-US" dirty="0"/>
          </a:p>
        </p:txBody>
      </p:sp>
      <p:sp>
        <p:nvSpPr>
          <p:cNvPr id="3" name="Content Placeholder 2">
            <a:extLst>
              <a:ext uri="{FF2B5EF4-FFF2-40B4-BE49-F238E27FC236}">
                <a16:creationId xmlns:a16="http://schemas.microsoft.com/office/drawing/2014/main" id="{FD894D7A-2FDA-36BE-627E-0B8C49D91DC7}"/>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Powerful programming language</a:t>
            </a:r>
          </a:p>
          <a:p>
            <a:pPr marL="457200" indent="-457200">
              <a:buFont typeface="Arial" panose="020B0604020202020204" pitchFamily="34" charset="0"/>
              <a:buChar char="•"/>
            </a:pPr>
            <a:r>
              <a:rPr lang="en-US" dirty="0"/>
              <a:t>High-level</a:t>
            </a:r>
          </a:p>
          <a:p>
            <a:pPr marL="457200" indent="-457200">
              <a:buFont typeface="Arial" panose="020B0604020202020204" pitchFamily="34" charset="0"/>
              <a:buChar char="•"/>
            </a:pPr>
            <a:r>
              <a:rPr lang="en-US" dirty="0"/>
              <a:t>Simple, easy-to-read syntax</a:t>
            </a:r>
          </a:p>
          <a:p>
            <a:pPr marL="457200" indent="-457200">
              <a:buFont typeface="Arial" panose="020B0604020202020204" pitchFamily="34" charset="0"/>
              <a:buChar char="•"/>
            </a:pPr>
            <a:r>
              <a:rPr lang="en-US" dirty="0"/>
              <a:t>Object-oriented</a:t>
            </a:r>
          </a:p>
          <a:p>
            <a:pPr marL="457200" indent="-457200">
              <a:buFont typeface="Arial" panose="020B0604020202020204" pitchFamily="34" charset="0"/>
              <a:buChar char="•"/>
            </a:pPr>
            <a:r>
              <a:rPr lang="en-US" dirty="0"/>
              <a:t>Interpreted – No compilation required</a:t>
            </a:r>
          </a:p>
          <a:p>
            <a:pPr marL="457200" indent="-457200">
              <a:buFont typeface="Arial" panose="020B0604020202020204" pitchFamily="34" charset="0"/>
              <a:buChar char="•"/>
            </a:pPr>
            <a:r>
              <a:rPr lang="en-US" dirty="0"/>
              <a:t>Freely available</a:t>
            </a:r>
          </a:p>
          <a:p>
            <a:pPr marL="457200" indent="-457200">
              <a:buFont typeface="Arial" panose="020B0604020202020204" pitchFamily="34" charset="0"/>
              <a:buChar char="•"/>
            </a:pPr>
            <a:r>
              <a:rPr lang="en-US" dirty="0"/>
              <a:t>Extensible, even using other programming languages</a:t>
            </a:r>
          </a:p>
          <a:p>
            <a:pPr marL="457200" indent="-457200">
              <a:buFont typeface="Arial" panose="020B0604020202020204" pitchFamily="34" charset="0"/>
              <a:buChar char="•"/>
            </a:pPr>
            <a:endParaRPr lang="en-US" dirty="0"/>
          </a:p>
          <a:p>
            <a:pPr algn="ctr"/>
            <a:r>
              <a:rPr lang="en-US" dirty="0"/>
              <a:t>Name comes from BBC show: Monty Python's Flying Circus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1028" name="Picture 4" descr="Python Logo and symbol, meaning, history, PNG">
            <a:extLst>
              <a:ext uri="{FF2B5EF4-FFF2-40B4-BE49-F238E27FC236}">
                <a16:creationId xmlns:a16="http://schemas.microsoft.com/office/drawing/2014/main" id="{8FA838F6-D05C-359A-798B-11101FB17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29" y="1656204"/>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96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9335-E44F-8730-8564-127E4C9AC190}"/>
              </a:ext>
            </a:extLst>
          </p:cNvPr>
          <p:cNvSpPr>
            <a:spLocks noGrp="1"/>
          </p:cNvSpPr>
          <p:nvPr>
            <p:ph type="title"/>
          </p:nvPr>
        </p:nvSpPr>
        <p:spPr/>
        <p:txBody>
          <a:bodyPr>
            <a:normAutofit/>
          </a:bodyPr>
          <a:lstStyle/>
          <a:p>
            <a:r>
              <a:rPr lang="en-US" b="1" dirty="0"/>
              <a:t>Helpful Links</a:t>
            </a:r>
            <a:endParaRPr lang="en-US" dirty="0"/>
          </a:p>
        </p:txBody>
      </p:sp>
      <p:sp>
        <p:nvSpPr>
          <p:cNvPr id="3" name="Content Placeholder 2">
            <a:extLst>
              <a:ext uri="{FF2B5EF4-FFF2-40B4-BE49-F238E27FC236}">
                <a16:creationId xmlns:a16="http://schemas.microsoft.com/office/drawing/2014/main" id="{0E080273-8DBC-AF14-FCAB-EA944C88F675}"/>
              </a:ext>
            </a:extLst>
          </p:cNvPr>
          <p:cNvSpPr>
            <a:spLocks noGrp="1"/>
          </p:cNvSpPr>
          <p:nvPr>
            <p:ph idx="1"/>
          </p:nvPr>
        </p:nvSpPr>
        <p:spPr>
          <a:xfrm>
            <a:off x="609600" y="1478844"/>
            <a:ext cx="10972799" cy="5021969"/>
          </a:xfrm>
        </p:spPr>
        <p:txBody>
          <a:bodyPr>
            <a:normAutofit fontScale="70000" lnSpcReduction="20000"/>
          </a:bodyPr>
          <a:lstStyle/>
          <a:p>
            <a:pPr marL="457200" indent="-457200">
              <a:lnSpc>
                <a:spcPct val="120000"/>
              </a:lnSpc>
              <a:spcAft>
                <a:spcPts val="600"/>
              </a:spcAft>
              <a:buFont typeface="Arial" panose="020B0604020202020204" pitchFamily="34" charset="0"/>
              <a:buChar char="•"/>
            </a:pPr>
            <a:r>
              <a:rPr lang="en-US" dirty="0">
                <a:hlinkClick r:id="rId3"/>
              </a:rPr>
              <a:t>Python.org</a:t>
            </a:r>
            <a:r>
              <a:rPr lang="en-US" dirty="0"/>
              <a:t>: The official site for everything Python.</a:t>
            </a:r>
          </a:p>
          <a:p>
            <a:pPr marL="457200" indent="-457200">
              <a:lnSpc>
                <a:spcPct val="120000"/>
              </a:lnSpc>
              <a:spcAft>
                <a:spcPts val="600"/>
              </a:spcAft>
              <a:buFont typeface="Arial" panose="020B0604020202020204" pitchFamily="34" charset="0"/>
              <a:buChar char="•"/>
            </a:pPr>
            <a:r>
              <a:rPr lang="en-US" dirty="0">
                <a:hlinkClick r:id="rId4"/>
              </a:rPr>
              <a:t>Getting Started</a:t>
            </a:r>
            <a:r>
              <a:rPr lang="en-US" dirty="0"/>
              <a:t>: Lots of information for beginners.</a:t>
            </a:r>
          </a:p>
          <a:p>
            <a:pPr marL="457200" indent="-457200">
              <a:lnSpc>
                <a:spcPct val="120000"/>
              </a:lnSpc>
              <a:spcAft>
                <a:spcPts val="600"/>
              </a:spcAft>
              <a:buFont typeface="Arial" panose="020B0604020202020204" pitchFamily="34" charset="0"/>
              <a:buChar char="•"/>
            </a:pPr>
            <a:r>
              <a:rPr lang="en-US" dirty="0">
                <a:hlinkClick r:id="rId5"/>
              </a:rPr>
              <a:t>Python 3.10 Tutorial</a:t>
            </a:r>
            <a:r>
              <a:rPr lang="en-US" dirty="0"/>
              <a:t>: Covers much of the language and capabilities.</a:t>
            </a:r>
          </a:p>
          <a:p>
            <a:pPr marL="457200" indent="-457200">
              <a:lnSpc>
                <a:spcPct val="120000"/>
              </a:lnSpc>
              <a:spcAft>
                <a:spcPts val="600"/>
              </a:spcAft>
              <a:buFont typeface="Arial" panose="020B0604020202020204" pitchFamily="34" charset="0"/>
              <a:buChar char="•"/>
            </a:pPr>
            <a:r>
              <a:rPr lang="en-US" dirty="0">
                <a:hlinkClick r:id="rId6"/>
              </a:rPr>
              <a:t>Python 3.10 Documentation</a:t>
            </a:r>
            <a:r>
              <a:rPr lang="en-US" dirty="0"/>
              <a:t>: Official documentation for Python 3.10.</a:t>
            </a:r>
          </a:p>
          <a:p>
            <a:pPr marL="457200" indent="-457200">
              <a:lnSpc>
                <a:spcPct val="120000"/>
              </a:lnSpc>
              <a:spcAft>
                <a:spcPts val="600"/>
              </a:spcAft>
              <a:buFont typeface="Arial" panose="020B0604020202020204" pitchFamily="34" charset="0"/>
              <a:buChar char="•"/>
            </a:pPr>
            <a:r>
              <a:rPr lang="en-US" dirty="0">
                <a:hlinkClick r:id="rId7"/>
              </a:rPr>
              <a:t>Python Language Reference</a:t>
            </a:r>
            <a:r>
              <a:rPr lang="en-US" dirty="0"/>
              <a:t>: Describes the syntax and core semantics.</a:t>
            </a:r>
          </a:p>
          <a:p>
            <a:pPr marL="457200" indent="-457200">
              <a:lnSpc>
                <a:spcPct val="120000"/>
              </a:lnSpc>
              <a:spcAft>
                <a:spcPts val="600"/>
              </a:spcAft>
              <a:buFont typeface="Arial" panose="020B0604020202020204" pitchFamily="34" charset="0"/>
              <a:buChar char="•"/>
            </a:pPr>
            <a:r>
              <a:rPr lang="en-US" dirty="0">
                <a:hlinkClick r:id="rId8"/>
              </a:rPr>
              <a:t>Full Grammar Specification</a:t>
            </a:r>
            <a:r>
              <a:rPr lang="en-US" dirty="0"/>
              <a:t>: For those interested in knowing how your code will be parsed, this link provides the full grammar used by the language.</a:t>
            </a:r>
          </a:p>
          <a:p>
            <a:pPr marL="457200" indent="-457200">
              <a:lnSpc>
                <a:spcPct val="120000"/>
              </a:lnSpc>
              <a:spcAft>
                <a:spcPts val="600"/>
              </a:spcAft>
              <a:buFont typeface="Arial" panose="020B0604020202020204" pitchFamily="34" charset="0"/>
              <a:buChar char="•"/>
            </a:pPr>
            <a:r>
              <a:rPr lang="en-US" dirty="0">
                <a:hlinkClick r:id="rId9"/>
              </a:rPr>
              <a:t>Python Standard Library</a:t>
            </a:r>
            <a:r>
              <a:rPr lang="en-US" dirty="0"/>
              <a:t>: Describes the standard functionality of Python.</a:t>
            </a:r>
          </a:p>
          <a:p>
            <a:pPr marL="457200" indent="-457200">
              <a:lnSpc>
                <a:spcPct val="120000"/>
              </a:lnSpc>
              <a:spcAft>
                <a:spcPts val="600"/>
              </a:spcAft>
              <a:buFont typeface="Arial" panose="020B0604020202020204" pitchFamily="34" charset="0"/>
              <a:buChar char="•"/>
            </a:pPr>
            <a:r>
              <a:rPr lang="en-US" dirty="0">
                <a:hlinkClick r:id="rId10"/>
              </a:rPr>
              <a:t>Python Package Index (PyPI)</a:t>
            </a:r>
            <a:r>
              <a:rPr lang="en-US" dirty="0"/>
              <a:t>: Repository of community-built software for the Python programming language.</a:t>
            </a:r>
          </a:p>
          <a:p>
            <a:pPr marL="457200" indent="-457200">
              <a:lnSpc>
                <a:spcPct val="120000"/>
              </a:lnSpc>
              <a:spcAft>
                <a:spcPts val="600"/>
              </a:spcAft>
              <a:buFont typeface="Arial" panose="020B0604020202020204" pitchFamily="34" charset="0"/>
              <a:buChar char="•"/>
            </a:pPr>
            <a:r>
              <a:rPr lang="en-US" dirty="0"/>
              <a:t>Many others… (e.g. </a:t>
            </a:r>
            <a:r>
              <a:rPr lang="en-US" dirty="0">
                <a:hlinkClick r:id="rId11"/>
              </a:rPr>
              <a:t>RealPython.com </a:t>
            </a:r>
            <a:r>
              <a:rPr lang="en-US" dirty="0"/>
              <a:t>and </a:t>
            </a:r>
            <a:r>
              <a:rPr lang="en-US" dirty="0">
                <a:hlinkClick r:id="rId12"/>
              </a:rPr>
              <a:t>StackOverflow</a:t>
            </a:r>
            <a:r>
              <a:rPr lang="en-US" dirty="0"/>
              <a:t>)</a:t>
            </a:r>
          </a:p>
        </p:txBody>
      </p:sp>
    </p:spTree>
    <p:extLst>
      <p:ext uri="{BB962C8B-B14F-4D97-AF65-F5344CB8AC3E}">
        <p14:creationId xmlns:p14="http://schemas.microsoft.com/office/powerpoint/2010/main" val="93374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20A-4FFD-BDCD-B134-4E61033241DC}"/>
              </a:ext>
            </a:extLst>
          </p:cNvPr>
          <p:cNvSpPr>
            <a:spLocks noGrp="1"/>
          </p:cNvSpPr>
          <p:nvPr>
            <p:ph type="title"/>
          </p:nvPr>
        </p:nvSpPr>
        <p:spPr/>
        <p:txBody>
          <a:bodyPr/>
          <a:lstStyle/>
          <a:p>
            <a:r>
              <a:rPr lang="en-US" dirty="0" err="1"/>
              <a:t>Python.org</a:t>
            </a:r>
            <a:endParaRPr lang="en-US" dirty="0"/>
          </a:p>
        </p:txBody>
      </p:sp>
      <p:pic>
        <p:nvPicPr>
          <p:cNvPr id="4" name="Picture 3">
            <a:extLst>
              <a:ext uri="{FF2B5EF4-FFF2-40B4-BE49-F238E27FC236}">
                <a16:creationId xmlns:a16="http://schemas.microsoft.com/office/drawing/2014/main" id="{A21EE321-880F-3023-AE3C-49FA3FFDBE40}"/>
              </a:ext>
            </a:extLst>
          </p:cNvPr>
          <p:cNvPicPr>
            <a:picLocks noChangeAspect="1"/>
          </p:cNvPicPr>
          <p:nvPr/>
        </p:nvPicPr>
        <p:blipFill>
          <a:blip r:embed="rId3"/>
          <a:stretch>
            <a:fillRect/>
          </a:stretch>
        </p:blipFill>
        <p:spPr>
          <a:xfrm>
            <a:off x="2506684" y="1244601"/>
            <a:ext cx="7178632" cy="5206285"/>
          </a:xfrm>
          <a:prstGeom prst="rect">
            <a:avLst/>
          </a:prstGeom>
        </p:spPr>
      </p:pic>
    </p:spTree>
    <p:extLst>
      <p:ext uri="{BB962C8B-B14F-4D97-AF65-F5344CB8AC3E}">
        <p14:creationId xmlns:p14="http://schemas.microsoft.com/office/powerpoint/2010/main" val="244362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85FB-9DE1-502F-2792-307870B6EEEA}"/>
              </a:ext>
            </a:extLst>
          </p:cNvPr>
          <p:cNvSpPr>
            <a:spLocks noGrp="1"/>
          </p:cNvSpPr>
          <p:nvPr>
            <p:ph type="title"/>
          </p:nvPr>
        </p:nvSpPr>
        <p:spPr/>
        <p:txBody>
          <a:bodyPr/>
          <a:lstStyle/>
          <a:p>
            <a:r>
              <a:rPr lang="en-US" dirty="0"/>
              <a:t>Documentation</a:t>
            </a:r>
          </a:p>
        </p:txBody>
      </p:sp>
      <p:pic>
        <p:nvPicPr>
          <p:cNvPr id="4" name="Picture 3">
            <a:extLst>
              <a:ext uri="{FF2B5EF4-FFF2-40B4-BE49-F238E27FC236}">
                <a16:creationId xmlns:a16="http://schemas.microsoft.com/office/drawing/2014/main" id="{A0D51D1E-CAC4-B2E8-0E7D-3006917013FF}"/>
              </a:ext>
            </a:extLst>
          </p:cNvPr>
          <p:cNvPicPr>
            <a:picLocks noChangeAspect="1"/>
          </p:cNvPicPr>
          <p:nvPr/>
        </p:nvPicPr>
        <p:blipFill>
          <a:blip r:embed="rId3"/>
          <a:stretch>
            <a:fillRect/>
          </a:stretch>
        </p:blipFill>
        <p:spPr>
          <a:xfrm>
            <a:off x="2136789" y="1807823"/>
            <a:ext cx="7918422" cy="4488322"/>
          </a:xfrm>
          <a:prstGeom prst="rect">
            <a:avLst/>
          </a:prstGeom>
        </p:spPr>
      </p:pic>
      <p:sp>
        <p:nvSpPr>
          <p:cNvPr id="5" name="Rectangle 4">
            <a:extLst>
              <a:ext uri="{FF2B5EF4-FFF2-40B4-BE49-F238E27FC236}">
                <a16:creationId xmlns:a16="http://schemas.microsoft.com/office/drawing/2014/main" id="{91A834C5-1BC1-A4CD-D502-52130C046545}"/>
              </a:ext>
            </a:extLst>
          </p:cNvPr>
          <p:cNvSpPr/>
          <p:nvPr/>
        </p:nvSpPr>
        <p:spPr>
          <a:xfrm>
            <a:off x="3976487" y="1849230"/>
            <a:ext cx="754998" cy="275585"/>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A6BBD12-6BC0-8BE1-D6BB-3CAAC164D400}"/>
              </a:ext>
            </a:extLst>
          </p:cNvPr>
          <p:cNvSpPr txBox="1"/>
          <p:nvPr/>
        </p:nvSpPr>
        <p:spPr>
          <a:xfrm>
            <a:off x="4728414" y="1365339"/>
            <a:ext cx="2735172" cy="369332"/>
          </a:xfrm>
          <a:prstGeom prst="rect">
            <a:avLst/>
          </a:prstGeom>
          <a:noFill/>
        </p:spPr>
        <p:txBody>
          <a:bodyPr wrap="none" rtlCol="0">
            <a:spAutoFit/>
          </a:bodyPr>
          <a:lstStyle/>
          <a:p>
            <a:r>
              <a:rPr lang="en-US" dirty="0">
                <a:hlinkClick r:id="rId4"/>
              </a:rPr>
              <a:t>https://</a:t>
            </a:r>
            <a:r>
              <a:rPr lang="en-US" dirty="0" err="1">
                <a:hlinkClick r:id="rId4"/>
              </a:rPr>
              <a:t>docs.python.org</a:t>
            </a:r>
            <a:r>
              <a:rPr lang="en-US" dirty="0">
                <a:hlinkClick r:id="rId4"/>
              </a:rPr>
              <a:t>/3/</a:t>
            </a:r>
            <a:endParaRPr lang="en-US" dirty="0"/>
          </a:p>
        </p:txBody>
      </p:sp>
      <p:sp>
        <p:nvSpPr>
          <p:cNvPr id="3" name="Rectangle 2">
            <a:extLst>
              <a:ext uri="{FF2B5EF4-FFF2-40B4-BE49-F238E27FC236}">
                <a16:creationId xmlns:a16="http://schemas.microsoft.com/office/drawing/2014/main" id="{FCA5972A-6257-0A0D-5412-6EFE631B5145}"/>
              </a:ext>
            </a:extLst>
          </p:cNvPr>
          <p:cNvSpPr/>
          <p:nvPr/>
        </p:nvSpPr>
        <p:spPr>
          <a:xfrm>
            <a:off x="2310598" y="3966741"/>
            <a:ext cx="874036" cy="426583"/>
          </a:xfrm>
          <a:prstGeom prst="rect">
            <a:avLst/>
          </a:prstGeom>
          <a:noFill/>
          <a:ln w="635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713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A9D6-11E3-405E-86BD-071824858505}"/>
              </a:ext>
            </a:extLst>
          </p:cNvPr>
          <p:cNvSpPr>
            <a:spLocks noGrp="1"/>
          </p:cNvSpPr>
          <p:nvPr>
            <p:ph type="title"/>
          </p:nvPr>
        </p:nvSpPr>
        <p:spPr/>
        <p:txBody>
          <a:bodyPr/>
          <a:lstStyle/>
          <a:p>
            <a:r>
              <a:rPr lang="en-US" dirty="0"/>
              <a:t>Python 2</a:t>
            </a:r>
          </a:p>
        </p:txBody>
      </p:sp>
      <p:sp>
        <p:nvSpPr>
          <p:cNvPr id="3" name="Content Placeholder 2">
            <a:extLst>
              <a:ext uri="{FF2B5EF4-FFF2-40B4-BE49-F238E27FC236}">
                <a16:creationId xmlns:a16="http://schemas.microsoft.com/office/drawing/2014/main" id="{703C91CA-18C9-1CBD-96F4-4EC52C873EAA}"/>
              </a:ext>
            </a:extLst>
          </p:cNvPr>
          <p:cNvSpPr>
            <a:spLocks noGrp="1"/>
          </p:cNvSpPr>
          <p:nvPr>
            <p:ph idx="1"/>
          </p:nvPr>
        </p:nvSpPr>
        <p:spPr/>
        <p:txBody>
          <a:bodyPr/>
          <a:lstStyle/>
          <a:p>
            <a:pPr marL="457200" indent="-457200">
              <a:buFont typeface="Arial" panose="020B0604020202020204" pitchFamily="34" charset="0"/>
              <a:buChar char="•"/>
            </a:pPr>
            <a:r>
              <a:rPr lang="en-US" dirty="0"/>
              <a:t>January 1, 2020 - Python 2 </a:t>
            </a:r>
            <a:r>
              <a:rPr lang="en-US" b="1" dirty="0">
                <a:solidFill>
                  <a:schemeClr val="tx1"/>
                </a:solidFill>
              </a:rPr>
              <a:t>stopped</a:t>
            </a:r>
            <a:r>
              <a:rPr lang="en-US" dirty="0"/>
              <a:t> receiving support.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Python 2 and Python 3 are not compatible – e.g. print.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We will only use </a:t>
            </a:r>
            <a:r>
              <a:rPr lang="en-US" dirty="0">
                <a:solidFill>
                  <a:schemeClr val="tx1"/>
                </a:solidFill>
              </a:rPr>
              <a:t>Python 3</a:t>
            </a:r>
            <a:r>
              <a:rPr lang="en-US" dirty="0"/>
              <a: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8817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1949-59DF-D527-284F-1FF96E00EBF0}"/>
              </a:ext>
            </a:extLst>
          </p:cNvPr>
          <p:cNvSpPr>
            <a:spLocks noGrp="1"/>
          </p:cNvSpPr>
          <p:nvPr>
            <p:ph type="title"/>
          </p:nvPr>
        </p:nvSpPr>
        <p:spPr/>
        <p:txBody>
          <a:bodyPr/>
          <a:lstStyle/>
          <a:p>
            <a:r>
              <a:rPr lang="en-US" dirty="0"/>
              <a:t>Python Package Index</a:t>
            </a:r>
          </a:p>
        </p:txBody>
      </p:sp>
      <p:pic>
        <p:nvPicPr>
          <p:cNvPr id="4" name="Picture 3">
            <a:extLst>
              <a:ext uri="{FF2B5EF4-FFF2-40B4-BE49-F238E27FC236}">
                <a16:creationId xmlns:a16="http://schemas.microsoft.com/office/drawing/2014/main" id="{E74837E3-1557-1948-0940-C9ADE085F234}"/>
              </a:ext>
            </a:extLst>
          </p:cNvPr>
          <p:cNvPicPr>
            <a:picLocks noChangeAspect="1"/>
          </p:cNvPicPr>
          <p:nvPr/>
        </p:nvPicPr>
        <p:blipFill>
          <a:blip r:embed="rId3"/>
          <a:stretch>
            <a:fillRect/>
          </a:stretch>
        </p:blipFill>
        <p:spPr>
          <a:xfrm>
            <a:off x="2671267" y="1744145"/>
            <a:ext cx="6849465" cy="4749539"/>
          </a:xfrm>
          <a:prstGeom prst="rect">
            <a:avLst/>
          </a:prstGeom>
        </p:spPr>
      </p:pic>
      <p:sp>
        <p:nvSpPr>
          <p:cNvPr id="5" name="TextBox 4">
            <a:extLst>
              <a:ext uri="{FF2B5EF4-FFF2-40B4-BE49-F238E27FC236}">
                <a16:creationId xmlns:a16="http://schemas.microsoft.com/office/drawing/2014/main" id="{1B79B386-9BAB-269B-D9AF-4484CBC322BF}"/>
              </a:ext>
            </a:extLst>
          </p:cNvPr>
          <p:cNvSpPr txBox="1"/>
          <p:nvPr/>
        </p:nvSpPr>
        <p:spPr>
          <a:xfrm>
            <a:off x="5259680" y="1309707"/>
            <a:ext cx="1672637" cy="369332"/>
          </a:xfrm>
          <a:prstGeom prst="rect">
            <a:avLst/>
          </a:prstGeom>
          <a:noFill/>
        </p:spPr>
        <p:txBody>
          <a:bodyPr wrap="none" rtlCol="0">
            <a:spAutoFit/>
          </a:bodyPr>
          <a:lstStyle/>
          <a:p>
            <a:r>
              <a:rPr lang="en-US" dirty="0">
                <a:hlinkClick r:id="rId4"/>
              </a:rPr>
              <a:t>https://</a:t>
            </a:r>
            <a:r>
              <a:rPr lang="en-US" dirty="0" err="1">
                <a:hlinkClick r:id="rId4"/>
              </a:rPr>
              <a:t>pypi.org</a:t>
            </a:r>
            <a:endParaRPr lang="en-US" dirty="0"/>
          </a:p>
        </p:txBody>
      </p:sp>
    </p:spTree>
    <p:extLst>
      <p:ext uri="{BB962C8B-B14F-4D97-AF65-F5344CB8AC3E}">
        <p14:creationId xmlns:p14="http://schemas.microsoft.com/office/powerpoint/2010/main" val="250029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5052</TotalTime>
  <Words>2163</Words>
  <Application>Microsoft Macintosh PowerPoint</Application>
  <PresentationFormat>Widescreen</PresentationFormat>
  <Paragraphs>284</Paragraphs>
  <Slides>30</Slides>
  <Notes>21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Georgia</vt:lpstr>
      <vt:lpstr>Tungsten Book</vt:lpstr>
      <vt:lpstr>Tungsten Medium</vt:lpstr>
      <vt:lpstr>Office Theme</vt:lpstr>
      <vt:lpstr>Introduction to Python</vt:lpstr>
      <vt:lpstr>Workshop Materials</vt:lpstr>
      <vt:lpstr>Topics</vt:lpstr>
      <vt:lpstr>What is Python?</vt:lpstr>
      <vt:lpstr>Helpful Links</vt:lpstr>
      <vt:lpstr>Python.org</vt:lpstr>
      <vt:lpstr>Documentation</vt:lpstr>
      <vt:lpstr>Python 2</vt:lpstr>
      <vt:lpstr>Python Package Index</vt:lpstr>
      <vt:lpstr>Python Enhancement Proposals</vt:lpstr>
      <vt:lpstr>Installation</vt:lpstr>
      <vt:lpstr>No installation required today!</vt:lpstr>
      <vt:lpstr>Command Line</vt:lpstr>
      <vt:lpstr>IDE’s – Many Options</vt:lpstr>
      <vt:lpstr>IDE’s – PyCharm</vt:lpstr>
      <vt:lpstr>IDE’s – Visual Studio Code</vt:lpstr>
      <vt:lpstr>Jupyter Project</vt:lpstr>
      <vt:lpstr>Jupyter Notebook</vt:lpstr>
      <vt:lpstr>Jupyter Lab</vt:lpstr>
      <vt:lpstr>Jupyter Hub</vt:lpstr>
      <vt:lpstr>Voilà</vt:lpstr>
      <vt:lpstr>Anaconda</vt:lpstr>
      <vt:lpstr>Google Colab</vt:lpstr>
      <vt:lpstr>Google Colab</vt:lpstr>
      <vt:lpstr>Workshop Materials</vt:lpstr>
      <vt:lpstr>Python (Colab)</vt:lpstr>
      <vt:lpstr>“Quote, statistic call out, or closing slide to go here”</vt:lpstr>
      <vt:lpstr>Break Return @ </vt:lpstr>
      <vt:lpstr>Lunch Return @ </vt:lpstr>
      <vt:lpstr>Thank you!</vt:lpstr>
    </vt:vector>
  </TitlesOfParts>
  <Company>Texas A&amp;M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Larua Root</dc:creator>
  <cp:lastModifiedBy>Hielsberg, Matthew T</cp:lastModifiedBy>
  <cp:revision>63</cp:revision>
  <dcterms:created xsi:type="dcterms:W3CDTF">2017-04-06T15:59:40Z</dcterms:created>
  <dcterms:modified xsi:type="dcterms:W3CDTF">2022-07-31T19:07:45Z</dcterms:modified>
</cp:coreProperties>
</file>